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5" r:id="rId2"/>
    <p:sldId id="270" r:id="rId3"/>
    <p:sldId id="369" r:id="rId4"/>
    <p:sldId id="268" r:id="rId5"/>
    <p:sldId id="341" r:id="rId6"/>
    <p:sldId id="277" r:id="rId7"/>
    <p:sldId id="344" r:id="rId8"/>
    <p:sldId id="345" r:id="rId9"/>
    <p:sldId id="353" r:id="rId10"/>
    <p:sldId id="346" r:id="rId11"/>
    <p:sldId id="347" r:id="rId12"/>
    <p:sldId id="348" r:id="rId13"/>
    <p:sldId id="371" r:id="rId14"/>
    <p:sldId id="372" r:id="rId15"/>
    <p:sldId id="350" r:id="rId16"/>
    <p:sldId id="361" r:id="rId17"/>
    <p:sldId id="365" r:id="rId18"/>
    <p:sldId id="366" r:id="rId19"/>
    <p:sldId id="367" r:id="rId20"/>
    <p:sldId id="351" r:id="rId21"/>
    <p:sldId id="364" r:id="rId22"/>
    <p:sldId id="368" r:id="rId23"/>
    <p:sldId id="356" r:id="rId24"/>
    <p:sldId id="357" r:id="rId25"/>
    <p:sldId id="358" r:id="rId26"/>
    <p:sldId id="359" r:id="rId27"/>
    <p:sldId id="326" r:id="rId28"/>
    <p:sldId id="282" r:id="rId29"/>
    <p:sldId id="370" r:id="rId3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 autoAdjust="0"/>
    <p:restoredTop sz="94830" autoAdjust="0"/>
  </p:normalViewPr>
  <p:slideViewPr>
    <p:cSldViewPr snapToObjects="1">
      <p:cViewPr varScale="1">
        <p:scale>
          <a:sx n="190" d="100"/>
          <a:sy n="190" d="100"/>
        </p:scale>
        <p:origin x="2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30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0993-3FDD-4E80-810D-AC24CF6A32B3}" type="datetimeFigureOut">
              <a:rPr lang="de-DE" smtClean="0"/>
              <a:t>23.05.23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4235-0F98-4786-8CE2-14E0F0433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74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23.05.23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00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72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07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84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9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5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87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69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6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5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15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9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305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1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610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627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060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45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791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385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25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3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38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9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2FF6-1549-44EB-A047-C00347EF694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3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32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30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den zentralen Handlungsfeldern einer Universität – Forschung, Lehre und Transfer – fokussiert sich das Rektorat auf die dargestellten strategischen Handlungsfelder.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8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9F4C68DA-A566-1026-B850-E8E43B1C7CE8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8080A99-4360-3347-7D18-A5C5C354D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801"/>
            <a:ext cx="8428561" cy="304370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38057-3C3C-C397-494C-B6D71484C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03" y="3372081"/>
            <a:ext cx="2280138" cy="152400"/>
          </a:xfrm>
          <a:prstGeom prst="rect">
            <a:avLst/>
          </a:prstGeom>
        </p:spPr>
      </p:pic>
      <p:pic>
        <p:nvPicPr>
          <p:cNvPr id="9" name="Bild 5">
            <a:extLst>
              <a:ext uri="{FF2B5EF4-FFF2-40B4-BE49-F238E27FC236}">
                <a16:creationId xmlns:a16="http://schemas.microsoft.com/office/drawing/2014/main" id="{AA066B78-9BB3-BCD0-A3B3-67533DF2A8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3636" y="-1"/>
            <a:ext cx="1090364" cy="10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EEBD-E611-4601-8478-2EAA0B8A8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2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840014"/>
            <a:ext cx="6300000" cy="10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MENSCHLICH – WELTOFFEN – LEISTUNGSSTARK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98AA80-601F-3413-3F50-122C39092FD0}"/>
              </a:ext>
            </a:extLst>
          </p:cNvPr>
          <p:cNvSpPr/>
          <p:nvPr userDrawn="1"/>
        </p:nvSpPr>
        <p:spPr>
          <a:xfrm>
            <a:off x="0" y="4663543"/>
            <a:ext cx="9144000" cy="479957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013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F3000F-F0D4-1793-33CE-24941C3028C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482" y="4747500"/>
            <a:ext cx="1271159" cy="33950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840014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  <p:sldLayoutId id="2147483668" r:id="rId17"/>
  </p:sldLayoutIdLst>
  <p:hf hdr="0" ft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48" y="4029732"/>
            <a:ext cx="8218700" cy="334800"/>
          </a:xfrm>
        </p:spPr>
        <p:txBody>
          <a:bodyPr/>
          <a:lstStyle/>
          <a:p>
            <a:r>
              <a:rPr lang="de-DE" altLang="de-DE" sz="5000" b="1" dirty="0">
                <a:solidFill>
                  <a:schemeClr val="bg1"/>
                </a:solidFill>
              </a:rPr>
              <a:t>RUHR-UNIVERSITY</a:t>
            </a:r>
            <a:endParaRPr lang="de-DE" sz="5000" b="1" dirty="0">
              <a:solidFill>
                <a:schemeClr val="bg1"/>
              </a:solidFill>
            </a:endParaRPr>
          </a:p>
        </p:txBody>
      </p:sp>
      <p:sp>
        <p:nvSpPr>
          <p:cNvPr id="2" name="Untertitel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536" y="4364532"/>
            <a:ext cx="7560000" cy="324000"/>
          </a:xfrm>
        </p:spPr>
        <p:txBody>
          <a:bodyPr/>
          <a:lstStyle/>
          <a:p>
            <a:r>
              <a:rPr lang="de-DE" altLang="de-DE" sz="1800" b="1" dirty="0">
                <a:solidFill>
                  <a:schemeClr val="bg1"/>
                </a:solidFill>
              </a:rPr>
              <a:t>FACTS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66260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924CE086-5F07-7BC7-B165-D536D3B3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 BUILDINGS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LEADING LIGHTS</a:t>
            </a:r>
            <a:br>
              <a:rPr lang="de-DE" b="1" dirty="0"/>
            </a:b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B67B7C-B3F7-C3F0-8108-D0A86D6A3313}"/>
              </a:ext>
            </a:extLst>
          </p:cNvPr>
          <p:cNvSpPr txBox="1"/>
          <p:nvPr/>
        </p:nvSpPr>
        <p:spPr>
          <a:xfrm rot="21143993">
            <a:off x="4853363" y="254056"/>
            <a:ext cx="2037350" cy="871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t</a:t>
            </a:r>
            <a:r>
              <a:rPr lang="en-US" sz="1013" dirty="0">
                <a:solidFill>
                  <a:schemeClr val="tx2"/>
                </a:solidFill>
              </a:rPr>
              <a:t>he Federal Government and the State of North Rhine-Westphalia:</a:t>
            </a:r>
          </a:p>
          <a:p>
            <a:pPr algn="ctr"/>
            <a:r>
              <a:rPr lang="en-US" sz="1013" b="1" dirty="0">
                <a:solidFill>
                  <a:schemeClr val="tx2"/>
                </a:solidFill>
              </a:rPr>
              <a:t>amounting to 250 million euros to date!</a:t>
            </a:r>
            <a:endParaRPr lang="de-DE" sz="1013" b="1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AA103E-F63C-E54F-41EE-9888397112F9}"/>
              </a:ext>
            </a:extLst>
          </p:cNvPr>
          <p:cNvSpPr txBox="1"/>
          <p:nvPr/>
        </p:nvSpPr>
        <p:spPr>
          <a:xfrm rot="21143993">
            <a:off x="7107149" y="469281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D</a:t>
            </a:r>
            <a:r>
              <a:rPr lang="en-US" sz="1013" dirty="0" err="1">
                <a:solidFill>
                  <a:schemeClr val="tx2"/>
                </a:solidFill>
              </a:rPr>
              <a:t>esigned</a:t>
            </a:r>
            <a:r>
              <a:rPr lang="en-US" sz="1013" dirty="0">
                <a:solidFill>
                  <a:schemeClr val="tx2"/>
                </a:solidFill>
              </a:rPr>
              <a:t> to improve the infrastructural conditions at higher education institutions in Germany.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9" name="Grafik 8" descr="Rendering Gebäudeansicht Think">
            <a:extLst>
              <a:ext uri="{FF2B5EF4-FFF2-40B4-BE49-F238E27FC236}">
                <a16:creationId xmlns:a16="http://schemas.microsoft.com/office/drawing/2014/main" id="{8FFDAFC1-0F86-C993-D5E9-B53E0E6C5B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0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24424C1-5FF5-67A9-ADDF-D437ECE101C9}"/>
              </a:ext>
            </a:extLst>
          </p:cNvPr>
          <p:cNvSpPr txBox="1"/>
          <p:nvPr/>
        </p:nvSpPr>
        <p:spPr>
          <a:xfrm>
            <a:off x="756048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endParaRPr lang="de-DE" dirty="0"/>
          </a:p>
        </p:txBody>
      </p:sp>
      <p:pic>
        <p:nvPicPr>
          <p:cNvPr id="14" name="Grafik 13" descr="Foto Gebäude ZGH">
            <a:extLst>
              <a:ext uri="{FF2B5EF4-FFF2-40B4-BE49-F238E27FC236}">
                <a16:creationId xmlns:a16="http://schemas.microsoft.com/office/drawing/2014/main" id="{A012C413-301F-7D0A-F92C-4BDB6508C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369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63DA1A6-C305-71B5-B5E8-11FA853A273F}"/>
              </a:ext>
            </a:extLst>
          </p:cNvPr>
          <p:cNvSpPr txBox="1"/>
          <p:nvPr/>
        </p:nvSpPr>
        <p:spPr>
          <a:xfrm>
            <a:off x="2699792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ZGH</a:t>
            </a:r>
            <a:endParaRPr lang="de-DE" b="1" dirty="0"/>
          </a:p>
        </p:txBody>
      </p:sp>
      <p:pic>
        <p:nvPicPr>
          <p:cNvPr id="16" name="Grafik 15" descr="Foto Gebäude ZEMOS">
            <a:extLst>
              <a:ext uri="{FF2B5EF4-FFF2-40B4-BE49-F238E27FC236}">
                <a16:creationId xmlns:a16="http://schemas.microsoft.com/office/drawing/2014/main" id="{1FD1FBDE-9E02-E97F-9FE0-E69C8F3B5A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834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711BBAB-7007-EEC6-4B43-2276E0A80E07}"/>
              </a:ext>
            </a:extLst>
          </p:cNvPr>
          <p:cNvSpPr txBox="1"/>
          <p:nvPr/>
        </p:nvSpPr>
        <p:spPr>
          <a:xfrm>
            <a:off x="4354761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ZEMOS</a:t>
            </a:r>
            <a:endParaRPr lang="de-DE" b="1" dirty="0"/>
          </a:p>
        </p:txBody>
      </p:sp>
      <p:pic>
        <p:nvPicPr>
          <p:cNvPr id="12" name="Grafik 11" descr="Foto Gebäude Prodi">
            <a:extLst>
              <a:ext uri="{FF2B5EF4-FFF2-40B4-BE49-F238E27FC236}">
                <a16:creationId xmlns:a16="http://schemas.microsoft.com/office/drawing/2014/main" id="{FE8D0BDF-47FE-BE06-4B69-474697E782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299" y="1347615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0D46E2C-22E1-C18E-444A-379015DB2254}"/>
              </a:ext>
            </a:extLst>
          </p:cNvPr>
          <p:cNvSpPr txBox="1"/>
          <p:nvPr/>
        </p:nvSpPr>
        <p:spPr>
          <a:xfrm>
            <a:off x="5973249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ZESS</a:t>
            </a:r>
            <a:endParaRPr lang="de-DE" b="1" dirty="0"/>
          </a:p>
        </p:txBody>
      </p:sp>
      <p:pic>
        <p:nvPicPr>
          <p:cNvPr id="5" name="Grafik 4" descr="Forschungsbau Prodi">
            <a:extLst>
              <a:ext uri="{FF2B5EF4-FFF2-40B4-BE49-F238E27FC236}">
                <a16:creationId xmlns:a16="http://schemas.microsoft.com/office/drawing/2014/main" id="{DB1CC466-C1AB-2F67-59F5-D6E3F5C86E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63" y="1347614"/>
            <a:ext cx="1584000" cy="2938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CF9089E-FE4B-CFA6-723C-84424E87BB12}"/>
              </a:ext>
            </a:extLst>
          </p:cNvPr>
          <p:cNvSpPr txBox="1"/>
          <p:nvPr/>
        </p:nvSpPr>
        <p:spPr>
          <a:xfrm>
            <a:off x="7854077" y="4299942"/>
            <a:ext cx="88730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endParaRPr lang="de-DE" b="1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0104BC-47FE-71F8-747B-9E152DE1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7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tudierende mit Laptops im Austausch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958" y="0"/>
            <a:ext cx="5779042" cy="5143500"/>
          </a:xfrm>
          <a:prstGeom prst="rect">
            <a:avLst/>
          </a:prstGeom>
          <a:effectLst/>
        </p:spPr>
      </p:pic>
      <p:pic>
        <p:nvPicPr>
          <p:cNvPr id="4" name="Bild" descr="Foto Seminarraum, Dozentin vor Tafel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8" y="2566974"/>
            <a:ext cx="3370676" cy="2571750"/>
          </a:xfrm>
          <a:prstGeom prst="rect">
            <a:avLst/>
          </a:prstGeom>
          <a:effectLst/>
        </p:spPr>
      </p:pic>
      <p:pic>
        <p:nvPicPr>
          <p:cNvPr id="5" name="Grafik 4" descr="Mobile Geräte auf Schreibtisch 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64958" cy="2571750"/>
          </a:xfrm>
          <a:prstGeom prst="rect">
            <a:avLst/>
          </a:prstGeom>
          <a:effectLst/>
        </p:spPr>
      </p:pic>
      <p:sp>
        <p:nvSpPr>
          <p:cNvPr id="21" name="Titel 23">
            <a:extLst>
              <a:ext uri="{FF2B5EF4-FFF2-40B4-BE49-F238E27FC236}">
                <a16:creationId xmlns:a16="http://schemas.microsoft.com/office/drawing/2014/main" id="{7EF128B6-18A5-F44D-F623-AE9C70C8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930" y="390619"/>
            <a:ext cx="5122970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LEARNING &amp; TEACHING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E8F02F3-8AA5-643D-7ED1-21313C4F4C47}"/>
              </a:ext>
            </a:extLst>
          </p:cNvPr>
          <p:cNvSpPr txBox="1"/>
          <p:nvPr/>
        </p:nvSpPr>
        <p:spPr>
          <a:xfrm>
            <a:off x="5148064" y="3732252"/>
            <a:ext cx="399593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learn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live, and </a:t>
            </a:r>
            <a:r>
              <a:rPr lang="de-DE" sz="1500" dirty="0" err="1">
                <a:solidFill>
                  <a:schemeClr val="bg1"/>
                </a:solidFill>
              </a:rPr>
              <a:t>to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achieve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together</a:t>
            </a:r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3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97983"/>
          </a:xfrm>
        </p:spPr>
        <p:txBody>
          <a:bodyPr/>
          <a:lstStyle/>
          <a:p>
            <a: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PRINCIPLE:</a:t>
            </a:r>
            <a:br>
              <a:rPr lang="de-DE" altLang="de-DE" sz="25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5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RESEARCH-ORIENTED L&amp;T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67532"/>
            <a:ext cx="4176008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by step introduction to and involvement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current research starting 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bachelor level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self-critical thinking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ndependent thinking and acting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values and social responsibility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 and teamwork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communication …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research modules in all programs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program for research-oriented L&amp;T development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 Support for research-oriented L&amp;T</a:t>
            </a:r>
          </a:p>
        </p:txBody>
      </p:sp>
      <p:pic>
        <p:nvPicPr>
          <p:cNvPr id="8" name="Bild 5" descr="Studierende arbeiten an Lapto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5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L&amp;T: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commissions</a:t>
            </a:r>
            <a:endParaRPr lang="de-DE" altLang="de-DE" sz="13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student-initiated</a:t>
            </a:r>
            <a: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br>
              <a:rPr lang="de-DE" altLang="de-DE" sz="13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3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ts val="1500"/>
              </a:lnSpc>
              <a:buSzPct val="130000"/>
              <a:buNone/>
            </a:pP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3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altLang="de-DE" sz="13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Post-Industrial Cities (UNIC)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Education 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PiStE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ts val="1500"/>
              </a:lnSpc>
              <a:buClr>
                <a:schemeClr val="tx2"/>
              </a:buClr>
              <a:buSzPct val="130000"/>
            </a:pP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Europan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Syllabus 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 Education</a:t>
            </a:r>
            <a:b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sz="13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de-DE" altLang="de-DE" sz="13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Bild 5" descr="Zwei Hände halten ein Modell der Erdkugel">
            <a:extLst>
              <a:ext uri="{FF2B5EF4-FFF2-40B4-BE49-F238E27FC236}">
                <a16:creationId xmlns:a16="http://schemas.microsoft.com/office/drawing/2014/main" id="{92079001-5BCB-5A5E-8418-CFA44F3D09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96000"/>
            <a:ext cx="3564708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6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928536" cy="1023622"/>
          </a:xfrm>
        </p:spPr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LEARN, TO LIVE, AND</a:t>
            </a:r>
            <a:b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TOGETHER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77500"/>
            <a:ext cx="8172764" cy="3366000"/>
          </a:xfrm>
        </p:spPr>
        <p:txBody>
          <a:bodyPr/>
          <a:lstStyle/>
          <a:p>
            <a:pPr marL="0" lvl="2" indent="0">
              <a:lnSpc>
                <a:spcPct val="100000"/>
              </a:lnSpc>
              <a:buSzPct val="130000"/>
              <a:buNone/>
            </a:pP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b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400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L&amp;T</a:t>
            </a: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L&amp;T Center (</a:t>
            </a:r>
            <a:r>
              <a:rPr lang="de-DE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ZfW</a:t>
            </a: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School </a:t>
            </a:r>
            <a:r>
              <a:rPr lang="de-DE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 (PSE)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Division (</a:t>
            </a:r>
            <a:r>
              <a:rPr lang="de-DE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Optionalbereich</a:t>
            </a: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Centers (ZfA + LSI): 15 </a:t>
            </a:r>
            <a:r>
              <a:rPr lang="de-DE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de-DE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Laboratories: </a:t>
            </a:r>
            <a:b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de-DE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1,400 </a:t>
            </a:r>
            <a:r>
              <a:rPr lang="de-DE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Bild 5" descr="Kinder in Labor">
            <a:extLst>
              <a:ext uri="{FF2B5EF4-FFF2-40B4-BE49-F238E27FC236}">
                <a16:creationId xmlns:a16="http://schemas.microsoft.com/office/drawing/2014/main" id="{92079001-5BCB-5A5E-8418-CFA44F3D09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6000"/>
            <a:ext cx="378073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0AF72-7B35-A952-37DE-E0C7A5FD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33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8" name="Titel 17">
            <a:extLst>
              <a:ext uri="{FF2B5EF4-FFF2-40B4-BE49-F238E27FC236}">
                <a16:creationId xmlns:a16="http://schemas.microsoft.com/office/drawing/2014/main" id="{D0EF695C-0D64-A67D-C3A5-67CC6964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BROADLY NETWORKED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CROSS-DISCIPLINARY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AND CROSS-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GENERATlONAL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ECC955-7C88-2139-660C-90B1654051AB}"/>
              </a:ext>
            </a:extLst>
          </p:cNvPr>
          <p:cNvSpPr txBox="1"/>
          <p:nvPr/>
        </p:nvSpPr>
        <p:spPr>
          <a:xfrm rot="21143993">
            <a:off x="5767263" y="861190"/>
            <a:ext cx="1081527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Strategic partnerships as long-term collaborations</a:t>
            </a:r>
            <a:endParaRPr lang="de-DE" sz="1013" dirty="0">
              <a:solidFill>
                <a:schemeClr val="tx2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EB4184-392D-D087-C4B6-912BB1BB20A2}"/>
              </a:ext>
            </a:extLst>
          </p:cNvPr>
          <p:cNvSpPr txBox="1"/>
          <p:nvPr/>
        </p:nvSpPr>
        <p:spPr>
          <a:xfrm rot="21143993">
            <a:off x="7021119" y="537038"/>
            <a:ext cx="1598103" cy="1027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S</a:t>
            </a:r>
            <a:r>
              <a:rPr lang="en-US" sz="1013" dirty="0" err="1">
                <a:solidFill>
                  <a:schemeClr val="tx2"/>
                </a:solidFill>
              </a:rPr>
              <a:t>etting</a:t>
            </a:r>
            <a:r>
              <a:rPr lang="en-US" sz="1013" dirty="0">
                <a:solidFill>
                  <a:schemeClr val="tx2"/>
                </a:solidFill>
              </a:rPr>
              <a:t> new standards</a:t>
            </a:r>
            <a:br>
              <a:rPr lang="en-US" sz="1013" dirty="0">
                <a:solidFill>
                  <a:schemeClr val="tx2"/>
                </a:solidFill>
              </a:rPr>
            </a:br>
            <a:r>
              <a:rPr lang="en-US" sz="1013" dirty="0">
                <a:solidFill>
                  <a:schemeClr val="tx2"/>
                </a:solidFill>
              </a:rPr>
              <a:t>in research, education, the promotion of early career researchers, transfer and social responsibility.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22" name="Grafik 21" descr="Logo Univercity">
            <a:extLst>
              <a:ext uri="{FF2B5EF4-FFF2-40B4-BE49-F238E27FC236}">
                <a16:creationId xmlns:a16="http://schemas.microsoft.com/office/drawing/2014/main" id="{03B930E5-6B0F-BB33-53D4-E514940CC4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99" y="1851670"/>
            <a:ext cx="2015999" cy="2441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EAE41F-72B6-0C2E-9327-7AC98D0679AC}"/>
              </a:ext>
            </a:extLst>
          </p:cNvPr>
          <p:cNvSpPr txBox="1"/>
          <p:nvPr/>
        </p:nvSpPr>
        <p:spPr>
          <a:xfrm>
            <a:off x="493199" y="2033792"/>
            <a:ext cx="93563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946470-A0E3-53CD-F876-371A34B39AEB}"/>
              </a:ext>
            </a:extLst>
          </p:cNvPr>
          <p:cNvSpPr txBox="1"/>
          <p:nvPr/>
        </p:nvSpPr>
        <p:spPr>
          <a:xfrm>
            <a:off x="1387471" y="4299942"/>
            <a:ext cx="143968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</a:t>
            </a:r>
            <a:r>
              <a:rPr lang="en-US" altLang="de-DE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de-DE" dirty="0"/>
          </a:p>
        </p:txBody>
      </p:sp>
      <p:pic>
        <p:nvPicPr>
          <p:cNvPr id="24" name="Grafik 23" descr="Rollup der UA Ruhr vor dem Audimax">
            <a:extLst>
              <a:ext uri="{FF2B5EF4-FFF2-40B4-BE49-F238E27FC236}">
                <a16:creationId xmlns:a16="http://schemas.microsoft.com/office/drawing/2014/main" id="{0AE81C04-5CDF-2A79-1B59-A5C96C6D89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5700" y="1851671"/>
            <a:ext cx="2015999" cy="2446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A9C207-9137-44B6-DCCD-0260175580C1}"/>
              </a:ext>
            </a:extLst>
          </p:cNvPr>
          <p:cNvSpPr txBox="1"/>
          <p:nvPr/>
        </p:nvSpPr>
        <p:spPr>
          <a:xfrm>
            <a:off x="2535700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4D3CFC-051F-F9D0-8B72-BF713152563F}"/>
              </a:ext>
            </a:extLst>
          </p:cNvPr>
          <p:cNvSpPr txBox="1"/>
          <p:nvPr/>
        </p:nvSpPr>
        <p:spPr>
          <a:xfrm>
            <a:off x="369064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 RUHR</a:t>
            </a:r>
            <a:endParaRPr lang="de-DE" b="1" dirty="0"/>
          </a:p>
        </p:txBody>
      </p:sp>
      <p:pic>
        <p:nvPicPr>
          <p:cNvPr id="20" name="Grafik 19" descr="Fahnen auf dem RUB Campus">
            <a:extLst>
              <a:ext uri="{FF2B5EF4-FFF2-40B4-BE49-F238E27FC236}">
                <a16:creationId xmlns:a16="http://schemas.microsoft.com/office/drawing/2014/main" id="{929203E6-CC99-EF0F-3074-918C41D2D4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201" y="1851670"/>
            <a:ext cx="2015999" cy="242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A4787B-7B39-0599-E589-A34347D14754}"/>
              </a:ext>
            </a:extLst>
          </p:cNvPr>
          <p:cNvSpPr txBox="1"/>
          <p:nvPr/>
        </p:nvSpPr>
        <p:spPr>
          <a:xfrm>
            <a:off x="4578201" y="2033792"/>
            <a:ext cx="112334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3E71A2-6783-CCE6-9A09-E8DAA62A8E12}"/>
              </a:ext>
            </a:extLst>
          </p:cNvPr>
          <p:cNvSpPr txBox="1"/>
          <p:nvPr/>
        </p:nvSpPr>
        <p:spPr>
          <a:xfrm>
            <a:off x="6113268" y="4299942"/>
            <a:ext cx="112334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</a:t>
            </a:r>
            <a:endParaRPr lang="de-DE" b="1" dirty="0"/>
          </a:p>
        </p:txBody>
      </p:sp>
      <p:pic>
        <p:nvPicPr>
          <p:cNvPr id="26" name="Grafik 25" descr="Weltkarte">
            <a:extLst>
              <a:ext uri="{FF2B5EF4-FFF2-40B4-BE49-F238E27FC236}">
                <a16:creationId xmlns:a16="http://schemas.microsoft.com/office/drawing/2014/main" id="{86344D63-0278-8D99-F07E-FED185B56D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702" y="1851670"/>
            <a:ext cx="2015999" cy="2434645"/>
          </a:xfrm>
          <a:prstGeom prst="rect">
            <a:avLst/>
          </a:prstGeom>
          <a:solidFill>
            <a:schemeClr val="bg1">
              <a:alpha val="8461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F662D3C-613F-F0FE-C17D-67C09DE343CD}"/>
              </a:ext>
            </a:extLst>
          </p:cNvPr>
          <p:cNvSpPr txBox="1"/>
          <p:nvPr/>
        </p:nvSpPr>
        <p:spPr>
          <a:xfrm>
            <a:off x="6620702" y="2033792"/>
            <a:ext cx="1288816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18C291B-A917-9028-39AF-D152FF20EF46}"/>
              </a:ext>
            </a:extLst>
          </p:cNvPr>
          <p:cNvSpPr txBox="1"/>
          <p:nvPr/>
        </p:nvSpPr>
        <p:spPr>
          <a:xfrm>
            <a:off x="8153034" y="4299942"/>
            <a:ext cx="618643" cy="30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</a:t>
            </a:r>
            <a:endParaRPr lang="de-DE" b="1" dirty="0"/>
          </a:p>
        </p:txBody>
      </p:sp>
      <p:sp>
        <p:nvSpPr>
          <p:cNvPr id="5" name="Foliennummer">
            <a:extLst>
              <a:ext uri="{FF2B5EF4-FFF2-40B4-BE49-F238E27FC236}">
                <a16:creationId xmlns:a16="http://schemas.microsoft.com/office/drawing/2014/main" id="{5E49468A-F828-FE62-E1BD-A268CB91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13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UNIVERCITY BOCHUM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the “City of Science” Bochum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UniverCity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Bochum is a unique format of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cooperation in Germany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Partners: the city of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universities represented in Bochum,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national research institutes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transfer topics, knowledge-based urban development and cooperation and outreach to society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b="1" dirty="0">
                <a:solidFill>
                  <a:schemeClr val="tx2"/>
                </a:solidFill>
              </a:rPr>
              <a:t>Total </a:t>
            </a:r>
            <a:r>
              <a:rPr lang="de-DE" sz="1013" b="1" dirty="0" err="1">
                <a:solidFill>
                  <a:schemeClr val="tx2"/>
                </a:solidFill>
              </a:rPr>
              <a:t>amount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of</a:t>
            </a:r>
            <a:r>
              <a:rPr lang="de-DE" sz="1013" b="1" dirty="0">
                <a:solidFill>
                  <a:schemeClr val="tx2"/>
                </a:solidFill>
              </a:rPr>
              <a:t> </a:t>
            </a:r>
            <a:r>
              <a:rPr lang="de-DE" sz="1013" b="1" dirty="0" err="1">
                <a:solidFill>
                  <a:schemeClr val="tx2"/>
                </a:solidFill>
              </a:rPr>
              <a:t>students</a:t>
            </a:r>
            <a:r>
              <a:rPr lang="de-DE" sz="1013" b="1" dirty="0">
                <a:solidFill>
                  <a:schemeClr val="tx2"/>
                </a:solidFill>
              </a:rPr>
              <a:t> in Bochum: </a:t>
            </a:r>
            <a:r>
              <a:rPr lang="de-DE" sz="1013" dirty="0">
                <a:solidFill>
                  <a:schemeClr val="tx2"/>
                </a:solidFill>
              </a:rPr>
              <a:t>53,000!</a:t>
            </a:r>
          </a:p>
        </p:txBody>
      </p:sp>
      <p:pic>
        <p:nvPicPr>
          <p:cNvPr id="8" name="Bild 5" descr="Foto Planetarium und Bochum Innenstad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6E68F-66A4-F91C-BC47-9DF5078C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10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ALLIANCE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38198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at Germany’s largest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hub: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TU Dortmund and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Duisburg-Essen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gateway to the Ruhr region 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120,000 students,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which 19,000 are international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9,000 researchers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model for cross-institutional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cross-city cooperation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943886" y="3907555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Research Focus </a:t>
            </a:r>
            <a:r>
              <a:rPr lang="de-DE" sz="1013" dirty="0" err="1">
                <a:solidFill>
                  <a:schemeClr val="tx2"/>
                </a:solidFill>
              </a:rPr>
              <a:t>bundled</a:t>
            </a:r>
            <a:r>
              <a:rPr lang="de-DE" sz="1013" dirty="0">
                <a:solidFill>
                  <a:schemeClr val="tx2"/>
                </a:solidFill>
              </a:rPr>
              <a:t> in 5 </a:t>
            </a:r>
            <a:r>
              <a:rPr lang="de-DE" sz="1013" dirty="0" err="1">
                <a:solidFill>
                  <a:schemeClr val="tx2"/>
                </a:solidFill>
              </a:rPr>
              <a:t>topics</a:t>
            </a:r>
            <a:r>
              <a:rPr lang="de-DE" sz="1013" dirty="0">
                <a:solidFill>
                  <a:schemeClr val="tx2"/>
                </a:solidFill>
              </a:rPr>
              <a:t> (</a:t>
            </a:r>
            <a:r>
              <a:rPr lang="de-DE" sz="1013" dirty="0" err="1">
                <a:solidFill>
                  <a:schemeClr val="tx2"/>
                </a:solidFill>
              </a:rPr>
              <a:t>see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below</a:t>
            </a:r>
            <a:r>
              <a:rPr lang="de-DE" sz="1013" dirty="0">
                <a:solidFill>
                  <a:schemeClr val="tx2"/>
                </a:solidFill>
              </a:rPr>
              <a:t> …)</a:t>
            </a:r>
          </a:p>
        </p:txBody>
      </p:sp>
      <p:pic>
        <p:nvPicPr>
          <p:cNvPr id="8" name="Bild 5" descr="Landmark Tiger and Turtl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7" y="396000"/>
            <a:ext cx="4000813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05F8B-AE5C-7996-41DB-158752AB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32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1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UNIVERSITY OF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POST-INDUSTRIAL CITIES: UNIC 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95270"/>
            <a:ext cx="5832192" cy="31206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a European university network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consortium of 10 universities,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10 post industrial European cities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of student and staff exchange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in teaching, research and transfer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Co-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in </a:t>
            </a:r>
            <a:r>
              <a:rPr lang="de-DE" sz="1400" dirty="0" err="1"/>
              <a:t>CityLabs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Citizens‘ and </a:t>
            </a:r>
            <a:r>
              <a:rPr lang="de-DE" sz="1400" dirty="0" err="1"/>
              <a:t>cities</a:t>
            </a:r>
            <a:r>
              <a:rPr lang="de-DE" sz="1400" dirty="0"/>
              <a:t>‘ </a:t>
            </a:r>
            <a:r>
              <a:rPr lang="de-DE" sz="1400" dirty="0" err="1"/>
              <a:t>direct</a:t>
            </a:r>
            <a:r>
              <a:rPr lang="de-DE" sz="1400" dirty="0"/>
              <a:t> </a:t>
            </a:r>
            <a:r>
              <a:rPr lang="de-DE" sz="1400" dirty="0" err="1"/>
              <a:t>involvement</a:t>
            </a:r>
            <a:r>
              <a:rPr lang="de-DE" sz="1400" dirty="0"/>
              <a:t> in </a:t>
            </a:r>
            <a:r>
              <a:rPr lang="de-DE" sz="1400" dirty="0" err="1"/>
              <a:t>research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Key </a:t>
            </a:r>
            <a:r>
              <a:rPr lang="de-DE" sz="1400" dirty="0" err="1"/>
              <a:t>impact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: Virtual Exchange,</a:t>
            </a:r>
            <a:br>
              <a:rPr lang="de-DE" sz="1400" dirty="0"/>
            </a:br>
            <a:r>
              <a:rPr lang="de-DE" sz="1400" dirty="0" err="1"/>
              <a:t>Diversity</a:t>
            </a:r>
            <a:r>
              <a:rPr lang="de-DE" sz="1400" dirty="0"/>
              <a:t> Education, Urban Studies/Development,</a:t>
            </a:r>
            <a:br>
              <a:rPr lang="de-DE" sz="1400" dirty="0"/>
            </a:br>
            <a:r>
              <a:rPr lang="de-DE" sz="1400" dirty="0" err="1"/>
              <a:t>Engaged</a:t>
            </a:r>
            <a:r>
              <a:rPr lang="de-DE" sz="1400" dirty="0"/>
              <a:t> Research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DBA74A-F9CE-1FE6-1F7D-ABBA9D1C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Bild 5" descr="Europa Karte">
            <a:extLst>
              <a:ext uri="{FF2B5EF4-FFF2-40B4-BE49-F238E27FC236}">
                <a16:creationId xmlns:a16="http://schemas.microsoft.com/office/drawing/2014/main" id="{F0EF31CD-D4E5-B0D1-48A3-AC5E2E54BA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608" y="1029506"/>
            <a:ext cx="3707904" cy="360543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63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b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35871"/>
            <a:ext cx="4320024" cy="302190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with like-minded partners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universities, 6 continents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renowned</a:t>
            </a:r>
            <a:r>
              <a:rPr lang="de-DE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international network</a:t>
            </a:r>
            <a:endParaRPr lang="en-US" altLang="de-DE" sz="140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socially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Development Goals (SDGs)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fostering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dedicated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scientists</a:t>
            </a: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network of full universities: all scientific disciplines at RUB can benefit</a:t>
            </a:r>
          </a:p>
        </p:txBody>
      </p:sp>
      <p:pic>
        <p:nvPicPr>
          <p:cNvPr id="8" name="Bild 5" descr="Weltkarte aus Stecknadeln, verbunden durch Fäd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1394"/>
            <a:ext cx="3636683" cy="388485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298EF0-84CB-124A-9CDA-CFD95B9E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31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">
            <a:extLst>
              <a:ext uri="{FF2B5EF4-FFF2-40B4-BE49-F238E27FC236}">
                <a16:creationId xmlns:a16="http://schemas.microsoft.com/office/drawing/2014/main" id="{52BE8065-DCB2-F562-BB93-F283AE16D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de-DE" b="1" dirty="0"/>
          </a:p>
        </p:txBody>
      </p:sp>
      <p:sp>
        <p:nvSpPr>
          <p:cNvPr id="3" name="Folientext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55454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stablished as the first new university</a:t>
            </a:r>
            <a:b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in the Federal Republic of Germany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nauguration in 1965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Founded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as</a:t>
            </a: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reform</a:t>
            </a:r>
            <a:r>
              <a:rPr lang="de-DE" altLang="de-DE" sz="1400" i="1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i="1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university</a:t>
            </a:r>
            <a:endParaRPr lang="de-DE" altLang="de-DE" sz="1400" b="0" i="1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oday one of the 10 largest German universities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owerful and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optimally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networked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hub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utting-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edge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research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linked</a:t>
            </a:r>
            <a: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1400" b="0" dirty="0" err="1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  <a:t>to</a:t>
            </a:r>
            <a:br>
              <a:rPr lang="de-DE" altLang="de-DE" sz="1400" b="0" dirty="0">
                <a:solidFill>
                  <a:srgbClr val="17365C"/>
                </a:solidFill>
                <a:latin typeface="+mj-lt"/>
                <a:cs typeface="Arial" panose="020B0604020202020204" pitchFamily="34" charset="0"/>
              </a:rPr>
            </a:br>
            <a:r>
              <a:rPr lang="de-DE" sz="1400" dirty="0" err="1">
                <a:latin typeface="+mj-lt"/>
              </a:rPr>
              <a:t>research-oriented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teaching</a:t>
            </a:r>
            <a:endParaRPr lang="de-DE" altLang="de-DE" sz="1400" b="0" dirty="0">
              <a:solidFill>
                <a:srgbClr val="17365C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de-DE" sz="1400" dirty="0">
              <a:latin typeface="+mj-lt"/>
            </a:endParaRPr>
          </a:p>
        </p:txBody>
      </p:sp>
      <p:pic>
        <p:nvPicPr>
          <p:cNvPr id="8" name="Bild" descr="Audimax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3D11CD25-63E6-DF10-C1A1-8C674013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143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O Wer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88" r="-76"/>
          <a:stretch/>
        </p:blipFill>
        <p:spPr>
          <a:xfrm>
            <a:off x="0" y="656103"/>
            <a:ext cx="3393364" cy="2167168"/>
          </a:xfrm>
          <a:prstGeom prst="rect">
            <a:avLst/>
          </a:prstGeom>
          <a:effectLst/>
        </p:spPr>
      </p:pic>
      <p:pic>
        <p:nvPicPr>
          <p:cNvPr id="6" name="Grafik 5" descr="Labor mit Roboterarm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886" y="0"/>
            <a:ext cx="5776152" cy="5143500"/>
          </a:xfrm>
          <a:prstGeom prst="rect">
            <a:avLst/>
          </a:prstGeom>
          <a:effectLst/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228C2E0-F212-9322-11E8-9B99EEF01D15}"/>
              </a:ext>
            </a:extLst>
          </p:cNvPr>
          <p:cNvSpPr txBox="1"/>
          <p:nvPr/>
        </p:nvSpPr>
        <p:spPr>
          <a:xfrm>
            <a:off x="5652120" y="3732252"/>
            <a:ext cx="3491880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Third </a:t>
            </a:r>
            <a:r>
              <a:rPr lang="de-DE" sz="1500" dirty="0" err="1">
                <a:solidFill>
                  <a:schemeClr val="bg1"/>
                </a:solidFill>
              </a:rPr>
              <a:t>core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task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of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the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university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alongside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reasearch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teaching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1" name="Grafik 20" descr="Farbfläche">
            <a:extLst>
              <a:ext uri="{FF2B5EF4-FFF2-40B4-BE49-F238E27FC236}">
                <a16:creationId xmlns:a16="http://schemas.microsoft.com/office/drawing/2014/main" id="{72A3B7DB-8B97-6E4C-1B87-E23927DEA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9924" cy="390618"/>
          </a:xfrm>
          <a:prstGeom prst="rect">
            <a:avLst/>
          </a:prstGeom>
          <a:effectLst/>
        </p:spPr>
      </p:pic>
      <p:sp>
        <p:nvSpPr>
          <p:cNvPr id="22" name="Titel 23">
            <a:extLst>
              <a:ext uri="{FF2B5EF4-FFF2-40B4-BE49-F238E27FC236}">
                <a16:creationId xmlns:a16="http://schemas.microsoft.com/office/drawing/2014/main" id="{8D57A99E-064F-AFFB-9933-3BA809D8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690922" cy="80367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TRANSFER</a:t>
            </a:r>
          </a:p>
        </p:txBody>
      </p:sp>
      <p:pic>
        <p:nvPicPr>
          <p:cNvPr id="4" name="Inhaltsplatzhalter 3" descr="Luftbild RUB Campus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" y="2808000"/>
            <a:ext cx="3355963" cy="2335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009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&amp; SCIENCE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paves the way for ongoing exchange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WORLDFACTORY Start-up Center (WSC)*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urturing entrepreneurship at an early stage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students’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 abilities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consultancy and assistance for investors and company founders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patent applications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further education </a:t>
            </a:r>
            <a:r>
              <a:rPr lang="en-US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“Akademie der RUB”</a:t>
            </a:r>
            <a:endParaRPr lang="de-DE" sz="1400" dirty="0"/>
          </a:p>
        </p:txBody>
      </p:sp>
      <p:pic>
        <p:nvPicPr>
          <p:cNvPr id="8" name="Bild 5" descr="Smart Brill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406140"/>
            <a:ext cx="3965575" cy="388010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858181" y="3798007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*WSC </a:t>
            </a:r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more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than</a:t>
            </a:r>
            <a:r>
              <a:rPr lang="de-DE" sz="1013" dirty="0">
                <a:solidFill>
                  <a:schemeClr val="tx2"/>
                </a:solidFill>
              </a:rPr>
              <a:t> 20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81F67B-CBC4-4BA0-ACC4-AF5361C5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73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Farbige Würfe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" y="0"/>
            <a:ext cx="4134748" cy="2571749"/>
          </a:xfrm>
          <a:prstGeom prst="rect">
            <a:avLst/>
          </a:prstGeom>
          <a:effectLst/>
        </p:spPr>
      </p:pic>
      <p:pic>
        <p:nvPicPr>
          <p:cNvPr id="5" name="Grafik 4" descr="Kleine Figuren auf einem aufgeschlagenen Buc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71749"/>
            <a:ext cx="4067945" cy="2571750"/>
          </a:xfrm>
          <a:prstGeom prst="rect">
            <a:avLst/>
          </a:prstGeom>
          <a:effectLst/>
        </p:spPr>
      </p:pic>
      <p:pic>
        <p:nvPicPr>
          <p:cNvPr id="6" name="Grafik 5" descr="Audimax im Frühling mit Blum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0"/>
            <a:ext cx="5076056" cy="5143499"/>
          </a:xfrm>
          <a:prstGeom prst="rect">
            <a:avLst/>
          </a:prstGeom>
          <a:effectLst/>
        </p:spPr>
      </p:pic>
      <p:sp>
        <p:nvSpPr>
          <p:cNvPr id="23" name="Titel 23">
            <a:extLst>
              <a:ext uri="{FF2B5EF4-FFF2-40B4-BE49-F238E27FC236}">
                <a16:creationId xmlns:a16="http://schemas.microsoft.com/office/drawing/2014/main" id="{28AD64AB-8947-A560-13A2-2F243F8D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9"/>
            <a:ext cx="4834938" cy="1534642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STRATEGIC</a:t>
            </a:r>
            <a:br>
              <a:rPr lang="de-DE" sz="5500" b="1" dirty="0">
                <a:solidFill>
                  <a:schemeClr val="tx2"/>
                </a:solidFill>
              </a:rPr>
            </a:br>
            <a:r>
              <a:rPr lang="de-DE" sz="5500" b="1" dirty="0">
                <a:solidFill>
                  <a:schemeClr val="tx2"/>
                </a:solidFill>
              </a:rPr>
              <a:t>TOPICS</a:t>
            </a:r>
          </a:p>
        </p:txBody>
      </p:sp>
      <p:sp>
        <p:nvSpPr>
          <p:cNvPr id="21" name="Titel 23">
            <a:extLst>
              <a:ext uri="{FF2B5EF4-FFF2-40B4-BE49-F238E27FC236}">
                <a16:creationId xmlns:a16="http://schemas.microsoft.com/office/drawing/2014/main" id="{E448D7BB-38FA-E48B-229C-DAE4AA622A95}"/>
              </a:ext>
            </a:extLst>
          </p:cNvPr>
          <p:cNvSpPr txBox="1">
            <a:spLocks/>
          </p:cNvSpPr>
          <p:nvPr/>
        </p:nvSpPr>
        <p:spPr>
          <a:xfrm>
            <a:off x="-633380" y="2062434"/>
            <a:ext cx="5205380" cy="43646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wrap="square" lIns="90000" tIns="0" rIns="144000" bIns="3600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de-DE" sz="2500" dirty="0"/>
              <a:t>CROSS-CUTTING ISSUES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86AE8DD-5954-0AFC-5BE5-C3DCFC5B1F49}"/>
              </a:ext>
            </a:extLst>
          </p:cNvPr>
          <p:cNvSpPr txBox="1"/>
          <p:nvPr/>
        </p:nvSpPr>
        <p:spPr>
          <a:xfrm>
            <a:off x="5158833" y="3739536"/>
            <a:ext cx="3995936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Sustainability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Diversity</a:t>
            </a:r>
            <a:r>
              <a:rPr lang="de-DE" sz="1500" dirty="0">
                <a:solidFill>
                  <a:schemeClr val="bg1"/>
                </a:solidFill>
              </a:rPr>
              <a:t>,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Internationalisation</a:t>
            </a:r>
            <a:r>
              <a:rPr lang="de-DE" sz="1500" dirty="0">
                <a:solidFill>
                  <a:schemeClr val="bg1"/>
                </a:solidFill>
              </a:rPr>
              <a:t> …and </a:t>
            </a:r>
            <a:r>
              <a:rPr lang="de-DE" sz="1500" dirty="0" err="1">
                <a:solidFill>
                  <a:schemeClr val="bg1"/>
                </a:solidFill>
              </a:rPr>
              <a:t>Digitalisation</a:t>
            </a:r>
            <a:r>
              <a:rPr lang="de-DE" sz="15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268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is RUB’s greatest strength!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aking Diversity 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Combating any kind of discrimination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Promoting talent</a:t>
            </a:r>
            <a:endParaRPr lang="en-US" alt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Spirit of mutual appreciation and respect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Equal opportunities in research, study and administration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amily-friendly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655854" y="3564751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>
                <a:solidFill>
                  <a:schemeClr val="tx2"/>
                </a:solidFill>
              </a:rPr>
              <a:t>Audit "Shaping </a:t>
            </a:r>
            <a:r>
              <a:rPr lang="de-DE" sz="1013" dirty="0" err="1">
                <a:solidFill>
                  <a:schemeClr val="tx2"/>
                </a:solidFill>
              </a:rPr>
              <a:t>Diversity</a:t>
            </a:r>
            <a:r>
              <a:rPr lang="de-DE" sz="1013" dirty="0">
                <a:solidFill>
                  <a:schemeClr val="tx2"/>
                </a:solidFill>
              </a:rPr>
              <a:t>" 2022-24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Stifterverband</a:t>
            </a:r>
          </a:p>
        </p:txBody>
      </p:sp>
      <p:pic>
        <p:nvPicPr>
          <p:cNvPr id="8" name="Bild 5" descr="Stelzenläuferin mit Regenbogenfahne vor Musischem Zentrum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7162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5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 commitment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campus development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as a major objective in the upcoming years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Statement: Sustainable RUB 2030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Think Tank and Task Force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Campus-wide Sustainability Office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and sustainability officer of the rectorate: Prof. Dr. Andreas </a:t>
            </a:r>
            <a:r>
              <a:rPr lang="en-US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Löschel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19221" y="3713744"/>
            <a:ext cx="1736761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Sustainability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is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one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six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fields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action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en-US" sz="1013" dirty="0">
                <a:solidFill>
                  <a:schemeClr val="tx2"/>
                </a:solidFill>
              </a:rPr>
              <a:t>stipulated by the university development plan!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Audimax mit Blum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0"/>
            <a:ext cx="3965576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80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273387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avenues for teaching, research and</a:t>
            </a:r>
            <a:b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Artificial intelligence in higher education (chances vs. challenges)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Fascilitation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organization of student lifecycle (from enrolment to diploma to alumni support)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New, lean administration processes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In-depth research of effects, chances, risks, digitalization in different academic fields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CIO: Prof. Dr. Andreas Vogel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2396051" y="3683425"/>
            <a:ext cx="2000144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Digital technologies render research, education, study, and administration more flexible, structured and simple!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Mobile Geräte mit RUB Socialmedia Kanäl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75188" y="388938"/>
            <a:ext cx="3967162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82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INTERNATIONALISATION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4104000" cy="35259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8DAE10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through international networks</a:t>
            </a:r>
            <a:endParaRPr lang="de-DE" altLang="de-DE" sz="140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University-wide partnerships + Global Engagement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cooperation agreements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350 Erasmus partner universities throughout Europe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 university cooperations</a:t>
            </a:r>
            <a:endParaRPr lang="en-US" altLang="de-DE" sz="1400" b="0" dirty="0">
              <a:solidFill>
                <a:srgbClr val="1736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Centre for international researchers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Student Services for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Without Borders: assembles all project with and outreach to refugees and</a:t>
            </a:r>
            <a:b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en-US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students at risk</a:t>
            </a:r>
          </a:p>
          <a:p>
            <a:pPr marL="0" lvl="2" indent="0">
              <a:lnSpc>
                <a:spcPct val="100000"/>
              </a:lnSpc>
              <a:buClr>
                <a:srgbClr val="8DAE10"/>
              </a:buClr>
              <a:buSzPct val="130000"/>
              <a:buNone/>
            </a:pP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56DA67-1705-1E09-AE77-5C25E7CA5F18}"/>
              </a:ext>
            </a:extLst>
          </p:cNvPr>
          <p:cNvSpPr txBox="1"/>
          <p:nvPr/>
        </p:nvSpPr>
        <p:spPr>
          <a:xfrm rot="21143993">
            <a:off x="3185197" y="3754408"/>
            <a:ext cx="1598103" cy="715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13" dirty="0">
                <a:solidFill>
                  <a:schemeClr val="tx2"/>
                </a:solidFill>
              </a:rPr>
              <a:t>Permanent international exchange with universities, research institutes and networks!</a:t>
            </a:r>
            <a:endParaRPr lang="de-DE" sz="1013" dirty="0">
              <a:solidFill>
                <a:schemeClr val="tx2"/>
              </a:solidFill>
            </a:endParaRPr>
          </a:p>
        </p:txBody>
      </p:sp>
      <p:pic>
        <p:nvPicPr>
          <p:cNvPr id="8" name="Bild 5" descr="Finger legt sich auf Globu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396000"/>
            <a:ext cx="3636714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471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b="1" cap="all" dirty="0" err="1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ReCtoratE</a:t>
            </a:r>
            <a:endParaRPr lang="de-DE" sz="2500" b="1" cap="all" dirty="0"/>
          </a:p>
        </p:txBody>
      </p:sp>
      <p:pic>
        <p:nvPicPr>
          <p:cNvPr id="6" name="Inhaltsplatzhalter 5" descr="Foto des Rektorates">
            <a:extLst>
              <a:ext uri="{FF2B5EF4-FFF2-40B4-BE49-F238E27FC236}">
                <a16:creationId xmlns:a16="http://schemas.microsoft.com/office/drawing/2014/main" id="{5FD43F1C-EE8B-0223-748C-9177A751F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6984" y="946149"/>
            <a:ext cx="5051119" cy="3367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DD3490-76E8-AF01-3374-CA2814222E12}"/>
              </a:ext>
            </a:extLst>
          </p:cNvPr>
          <p:cNvSpPr txBox="1"/>
          <p:nvPr/>
        </p:nvSpPr>
        <p:spPr>
          <a:xfrm>
            <a:off x="5724128" y="915566"/>
            <a:ext cx="31683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Academic Affairs: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Kornelia Freitag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Diversity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Inclusion</a:t>
            </a:r>
            <a:r>
              <a:rPr lang="de-DE" sz="1200" b="1" dirty="0">
                <a:solidFill>
                  <a:schemeClr val="tx2"/>
                </a:solidFill>
              </a:rPr>
              <a:t> and Talent Development: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Isolde Karle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Structure</a:t>
            </a:r>
            <a:r>
              <a:rPr lang="de-DE" sz="1200" b="1" dirty="0">
                <a:solidFill>
                  <a:schemeClr val="tx2"/>
                </a:solidFill>
              </a:rPr>
              <a:t>,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 err="1">
                <a:solidFill>
                  <a:schemeClr val="tx2"/>
                </a:solidFill>
              </a:rPr>
              <a:t>Strategy</a:t>
            </a:r>
            <a:r>
              <a:rPr lang="de-DE" sz="1200" b="1" dirty="0">
                <a:solidFill>
                  <a:schemeClr val="tx2"/>
                </a:solidFill>
              </a:rPr>
              <a:t> and </a:t>
            </a:r>
            <a:r>
              <a:rPr lang="de-DE" sz="1200" b="1" dirty="0" err="1">
                <a:solidFill>
                  <a:schemeClr val="tx2"/>
                </a:solidFill>
              </a:rPr>
              <a:t>Planning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Denise Manahan-Vaughan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Vice-Rector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de-DE" sz="1200" b="1" dirty="0" err="1">
                <a:solidFill>
                  <a:schemeClr val="tx2"/>
                </a:solidFill>
              </a:rPr>
              <a:t>for</a:t>
            </a:r>
            <a:r>
              <a:rPr lang="de-DE" sz="1200" b="1" dirty="0">
                <a:solidFill>
                  <a:schemeClr val="tx2"/>
                </a:solidFill>
              </a:rPr>
              <a:t> Research and Transfer: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Günther Meschke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</a:rPr>
              <a:t>Chancellor: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Dr. Christina Reinhardt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 err="1">
                <a:solidFill>
                  <a:schemeClr val="tx2"/>
                </a:solidFill>
              </a:rPr>
              <a:t>Rector</a:t>
            </a:r>
            <a:r>
              <a:rPr lang="de-DE" sz="1200" b="1" dirty="0">
                <a:solidFill>
                  <a:schemeClr val="tx2"/>
                </a:solidFill>
              </a:rPr>
              <a:t>: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Prof. Dr. Dr. h. c. Martin Paul</a:t>
            </a:r>
          </a:p>
        </p:txBody>
      </p:sp>
    </p:spTree>
    <p:extLst>
      <p:ext uri="{BB962C8B-B14F-4D97-AF65-F5344CB8AC3E}">
        <p14:creationId xmlns:p14="http://schemas.microsoft.com/office/powerpoint/2010/main" val="288972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 descr="Chinesischer Garten, RUB">
            <a:extLst>
              <a:ext uri="{FF2B5EF4-FFF2-40B4-BE49-F238E27FC236}">
                <a16:creationId xmlns:a16="http://schemas.microsoft.com/office/drawing/2014/main" id="{9167C69C-EBEE-A56E-5DDD-72566B9C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5"/>
          <a:stretch/>
        </p:blipFill>
        <p:spPr>
          <a:xfrm>
            <a:off x="6441" y="-34036"/>
            <a:ext cx="5268019" cy="2909462"/>
          </a:xfrm>
          <a:prstGeom prst="rect">
            <a:avLst/>
          </a:prstGeom>
          <a:effectLst/>
        </p:spPr>
      </p:pic>
      <p:grpSp>
        <p:nvGrpSpPr>
          <p:cNvPr id="21" name="Gruppieren 20" descr="Gruppe von Bildern aus Bochum">
            <a:extLst>
              <a:ext uri="{FF2B5EF4-FFF2-40B4-BE49-F238E27FC236}">
                <a16:creationId xmlns:a16="http://schemas.microsoft.com/office/drawing/2014/main" id="{E1B8A624-D68D-234D-3483-B583A6C18B25}"/>
              </a:ext>
            </a:extLst>
          </p:cNvPr>
          <p:cNvGrpSpPr/>
          <p:nvPr/>
        </p:nvGrpSpPr>
        <p:grpSpPr>
          <a:xfrm>
            <a:off x="5268019" y="0"/>
            <a:ext cx="3875981" cy="5148555"/>
            <a:chOff x="5895000" y="0"/>
            <a:chExt cx="3249000" cy="431572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5E55DA6-A9E5-A34F-FB30-3D14B1B9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50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AE7AE51-75D4-D3D5-C244-A3DC71F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0"/>
              <a:ext cx="1620000" cy="1080541"/>
            </a:xfrm>
            <a:prstGeom prst="rect">
              <a:avLst/>
            </a:prstGeom>
            <a:effectLst/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FB8AAF3-3619-9706-3506-C3C7529EB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0400" y="323518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99FB257-68B3-1014-4706-39628EBF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4000" y="1074121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AB0A60F-8181-7EBB-6B2B-D506D17C7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2200" y="2157904"/>
              <a:ext cx="1616400" cy="1079756"/>
            </a:xfrm>
            <a:prstGeom prst="rect">
              <a:avLst/>
            </a:prstGeom>
            <a:effectLst/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B9D7203-623F-2FB7-9FC7-4CB253EF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1077384"/>
              <a:ext cx="1620000" cy="1080540"/>
            </a:xfrm>
            <a:prstGeom prst="rect">
              <a:avLst/>
            </a:prstGeom>
            <a:effectLst/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07E4D0E-FE85-C8A7-F959-1FC00E398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4000" y="0"/>
              <a:ext cx="1620000" cy="1077299"/>
            </a:xfrm>
            <a:prstGeom prst="rect">
              <a:avLst/>
            </a:prstGeom>
            <a:effectLst/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A2243D-C866-9856-8175-14228C94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2200" y="2158746"/>
              <a:ext cx="1620000" cy="1080540"/>
            </a:xfrm>
            <a:prstGeom prst="rect">
              <a:avLst/>
            </a:prstGeom>
            <a:effectLst/>
          </p:spPr>
        </p:pic>
      </p:grpSp>
      <p:pic>
        <p:nvPicPr>
          <p:cNvPr id="3" name="Grafik 2" descr="Zentrale Bibliothek der RUB">
            <a:extLst>
              <a:ext uri="{FF2B5EF4-FFF2-40B4-BE49-F238E27FC236}">
                <a16:creationId xmlns:a16="http://schemas.microsoft.com/office/drawing/2014/main" id="{3AE8972D-0E3E-BDA9-A265-7505F3EBD2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" y="2875426"/>
            <a:ext cx="5271118" cy="2268074"/>
          </a:xfrm>
          <a:prstGeom prst="rect">
            <a:avLst/>
          </a:prstGeom>
          <a:effectLst/>
        </p:spPr>
      </p:pic>
      <p:sp>
        <p:nvSpPr>
          <p:cNvPr id="20" name="Titel 23">
            <a:extLst>
              <a:ext uri="{FF2B5EF4-FFF2-40B4-BE49-F238E27FC236}">
                <a16:creationId xmlns:a16="http://schemas.microsoft.com/office/drawing/2014/main" id="{EA4F9CFE-78E0-5127-F5D3-FE33015901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62938" y="390619"/>
            <a:ext cx="5411002" cy="226561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0000" tIns="72000" rIns="144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 algn="l" defTabSz="685800" rtl="0" eaLnBrk="1" latinLnBrk="0" hangingPunct="1">
              <a:lnSpc>
                <a:spcPts val="57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CULTURE,</a:t>
            </a:r>
            <a:b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RECREATION</a:t>
            </a:r>
            <a:b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5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&amp; MORE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DC7B43-B8E2-B877-13F8-A192E253CEB3}"/>
              </a:ext>
            </a:extLst>
          </p:cNvPr>
          <p:cNvSpPr txBox="1"/>
          <p:nvPr/>
        </p:nvSpPr>
        <p:spPr>
          <a:xfrm>
            <a:off x="6037914" y="3939902"/>
            <a:ext cx="3106086" cy="3231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Arts, </a:t>
            </a:r>
            <a:r>
              <a:rPr lang="de-DE" sz="1500" dirty="0" err="1">
                <a:solidFill>
                  <a:schemeClr val="bg1"/>
                </a:solidFill>
              </a:rPr>
              <a:t>sports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concerts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nature</a:t>
            </a:r>
            <a:r>
              <a:rPr lang="de-DE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93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Logo der RUB">
            <a:extLst>
              <a:ext uri="{FF2B5EF4-FFF2-40B4-BE49-F238E27FC236}">
                <a16:creationId xmlns:a16="http://schemas.microsoft.com/office/drawing/2014/main" id="{80003CB7-2083-C803-7547-BDE78423C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347" y="2090831"/>
            <a:ext cx="3601305" cy="961839"/>
          </a:xfrm>
          <a:prstGeom prst="rect">
            <a:avLst/>
          </a:prstGeom>
        </p:spPr>
      </p:pic>
      <p:sp>
        <p:nvSpPr>
          <p:cNvPr id="3" name="Titel 2" hidden="1">
            <a:extLst>
              <a:ext uri="{FF2B5EF4-FFF2-40B4-BE49-F238E27FC236}">
                <a16:creationId xmlns:a16="http://schemas.microsoft.com/office/drawing/2014/main" id="{37C5D7C1-9B04-BE56-E202-2703CC17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-956642"/>
            <a:ext cx="8172000" cy="720000"/>
          </a:xfrm>
        </p:spPr>
        <p:txBody>
          <a:bodyPr/>
          <a:lstStyle/>
          <a:p>
            <a:r>
              <a:rPr lang="de-DE" dirty="0" err="1"/>
              <a:t>Endfolie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342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F8E280B8-4ABD-11C0-65E5-446FC4990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700" b="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STUDENTS &amp; COURSES</a:t>
            </a:r>
            <a:endParaRPr lang="de-DE" b="1" dirty="0"/>
          </a:p>
        </p:txBody>
      </p:sp>
      <p:sp>
        <p:nvSpPr>
          <p:cNvPr id="5" name="Folientext">
            <a:extLst>
              <a:ext uri="{FF2B5EF4-FFF2-40B4-BE49-F238E27FC236}">
                <a16:creationId xmlns:a16="http://schemas.microsoft.com/office/drawing/2014/main" id="{AE2E51BF-2E1D-A8F9-309E-FD2CC2A3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19622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41,609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6,864 foreign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3,846 PhD students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dirty="0">
                <a:solidFill>
                  <a:srgbClr val="17365C"/>
                </a:solidFill>
                <a:cs typeface="Arial" panose="020B0604020202020204" pitchFamily="34" charset="0"/>
              </a:rPr>
              <a:t>764 international PhD students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cs typeface="Arial" panose="020B0604020202020204" pitchFamily="34" charset="0"/>
              </a:rPr>
              <a:t>195 degree </a:t>
            </a:r>
            <a:r>
              <a:rPr lang="en-US" altLang="de-DE" sz="1400" b="0" dirty="0" err="1">
                <a:solidFill>
                  <a:srgbClr val="17365C"/>
                </a:solidFill>
                <a:cs typeface="Arial" panose="020B0604020202020204" pitchFamily="34" charset="0"/>
              </a:rPr>
              <a:t>programmes</a:t>
            </a:r>
            <a:endParaRPr lang="en-US" altLang="de-DE" sz="1400" b="0" dirty="0">
              <a:solidFill>
                <a:srgbClr val="17365C"/>
              </a:solidFill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/>
              <a:t>17 double and </a:t>
            </a:r>
            <a:r>
              <a:rPr lang="de-DE" sz="1400" dirty="0" err="1"/>
              <a:t>joint</a:t>
            </a:r>
            <a:r>
              <a:rPr lang="de-DE" sz="1400" dirty="0"/>
              <a:t>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programmes</a:t>
            </a:r>
            <a:endParaRPr lang="de-DE" sz="1400" dirty="0"/>
          </a:p>
        </p:txBody>
      </p:sp>
      <p:pic>
        <p:nvPicPr>
          <p:cNvPr id="2" name="Bild" descr="Absolventen werfen Hüte in die Luft">
            <a:extLst>
              <a:ext uri="{FF2B5EF4-FFF2-40B4-BE49-F238E27FC236}">
                <a16:creationId xmlns:a16="http://schemas.microsoft.com/office/drawing/2014/main" id="{ECD57B21-A24D-007A-7FC5-7240E2EFD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96001"/>
            <a:ext cx="3965575" cy="38902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liennummer">
            <a:extLst>
              <a:ext uri="{FF2B5EF4-FFF2-40B4-BE49-F238E27FC236}">
                <a16:creationId xmlns:a16="http://schemas.microsoft.com/office/drawing/2014/main" id="{6291D047-D8FE-2A46-C45F-D487D2CA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8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tergrund" descr="Betonwand">
            <a:extLst>
              <a:ext uri="{FF2B5EF4-FFF2-40B4-BE49-F238E27FC236}">
                <a16:creationId xmlns:a16="http://schemas.microsoft.com/office/drawing/2014/main" id="{5ACCF280-E2B2-86B7-FEA9-6E8DA069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92" y="0"/>
            <a:ext cx="9147992" cy="4659982"/>
          </a:xfrm>
          <a:prstGeom prst="rect">
            <a:avLst/>
          </a:prstGeom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DCAC28F6-A4FF-477B-8781-A79F1DF6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BUDGET: POWERFULLY POSITIONED</a:t>
            </a:r>
            <a:endParaRPr lang="de-DE" b="1" dirty="0"/>
          </a:p>
        </p:txBody>
      </p:sp>
      <p:sp>
        <p:nvSpPr>
          <p:cNvPr id="12" name="Funds Text">
            <a:extLst>
              <a:ext uri="{FF2B5EF4-FFF2-40B4-BE49-F238E27FC236}">
                <a16:creationId xmlns:a16="http://schemas.microsoft.com/office/drawing/2014/main" id="{17E993DE-9C22-946D-44E1-CF64A7B034B0}"/>
              </a:ext>
            </a:extLst>
          </p:cNvPr>
          <p:cNvSpPr txBox="1"/>
          <p:nvPr/>
        </p:nvSpPr>
        <p:spPr>
          <a:xfrm>
            <a:off x="755576" y="325176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 FUNDS</a:t>
            </a:r>
          </a:p>
        </p:txBody>
      </p:sp>
      <p:sp>
        <p:nvSpPr>
          <p:cNvPr id="23" name="Funds Zahl">
            <a:extLst>
              <a:ext uri="{FF2B5EF4-FFF2-40B4-BE49-F238E27FC236}">
                <a16:creationId xmlns:a16="http://schemas.microsoft.com/office/drawing/2014/main" id="{D890A8BE-5327-910F-F872-C9D589E99DF1}"/>
              </a:ext>
            </a:extLst>
          </p:cNvPr>
          <p:cNvSpPr txBox="1"/>
          <p:nvPr/>
        </p:nvSpPr>
        <p:spPr>
          <a:xfrm>
            <a:off x="647496" y="1043319"/>
            <a:ext cx="3742936" cy="240065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de-DE" altLang="de-DE" sz="15000" b="1" dirty="0">
                <a:solidFill>
                  <a:schemeClr val="tx2"/>
                </a:solidFill>
                <a:effectLst>
                  <a:reflection blurRad="25400" stA="27824" endPos="45500" dist="635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658</a:t>
            </a:r>
            <a:endParaRPr lang="de-DE" sz="15000" b="1" dirty="0">
              <a:solidFill>
                <a:schemeClr val="tx2"/>
              </a:solidFill>
              <a:effectLst>
                <a:reflection blurRad="25400" stA="27824" endPos="45500" dist="6350" dir="5400000" sy="-100000" algn="bl" rotWithShape="0"/>
              </a:effectLst>
            </a:endParaRPr>
          </a:p>
        </p:txBody>
      </p:sp>
      <p:sp>
        <p:nvSpPr>
          <p:cNvPr id="27" name="Funds Währung">
            <a:extLst>
              <a:ext uri="{FF2B5EF4-FFF2-40B4-BE49-F238E27FC236}">
                <a16:creationId xmlns:a16="http://schemas.microsoft.com/office/drawing/2014/main" id="{D1F4E43D-2A65-B507-F157-AEE12839DAF5}"/>
              </a:ext>
            </a:extLst>
          </p:cNvPr>
          <p:cNvSpPr txBox="1"/>
          <p:nvPr/>
        </p:nvSpPr>
        <p:spPr>
          <a:xfrm>
            <a:off x="3884941" y="2696021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15" name="Third Party Text">
            <a:extLst>
              <a:ext uri="{FF2B5EF4-FFF2-40B4-BE49-F238E27FC236}">
                <a16:creationId xmlns:a16="http://schemas.microsoft.com/office/drawing/2014/main" id="{E03E6BC8-587C-02F8-B9AF-29E42280B1EC}"/>
              </a:ext>
            </a:extLst>
          </p:cNvPr>
          <p:cNvSpPr txBox="1"/>
          <p:nvPr/>
        </p:nvSpPr>
        <p:spPr>
          <a:xfrm>
            <a:off x="5426850" y="2459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PARTY 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13" name="Third Party Zahl">
            <a:extLst>
              <a:ext uri="{FF2B5EF4-FFF2-40B4-BE49-F238E27FC236}">
                <a16:creationId xmlns:a16="http://schemas.microsoft.com/office/drawing/2014/main" id="{F2CA5DB5-412B-0BAF-4AA6-5788B8052891}"/>
              </a:ext>
            </a:extLst>
          </p:cNvPr>
          <p:cNvSpPr txBox="1"/>
          <p:nvPr/>
        </p:nvSpPr>
        <p:spPr>
          <a:xfrm>
            <a:off x="5378005" y="265430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9000" b="1" dirty="0">
                <a:solidFill>
                  <a:schemeClr val="tx2"/>
                </a:solidFill>
                <a:effectLst>
                  <a:reflection blurRad="12700" stA="28000" endPos="45500" dist="127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de-DE" altLang="de-DE" sz="9000" dirty="0">
              <a:solidFill>
                <a:schemeClr val="tx2"/>
              </a:solidFill>
              <a:effectLst>
                <a:reflection blurRad="12700" stA="28000" endPos="45500" dist="127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hird Party Währung">
            <a:extLst>
              <a:ext uri="{FF2B5EF4-FFF2-40B4-BE49-F238E27FC236}">
                <a16:creationId xmlns:a16="http://schemas.microsoft.com/office/drawing/2014/main" id="{55202647-9FFD-59AA-76F4-F373F172CEFE}"/>
              </a:ext>
            </a:extLst>
          </p:cNvPr>
          <p:cNvSpPr txBox="1"/>
          <p:nvPr/>
        </p:nvSpPr>
        <p:spPr>
          <a:xfrm>
            <a:off x="7343013" y="3560117"/>
            <a:ext cx="684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Mio.€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3" name="Folie">
            <a:extLst>
              <a:ext uri="{FF2B5EF4-FFF2-40B4-BE49-F238E27FC236}">
                <a16:creationId xmlns:a16="http://schemas.microsoft.com/office/drawing/2014/main" id="{4D757ED8-F59F-A5BF-5838-C9C4F1F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91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6" name="Titel">
            <a:extLst>
              <a:ext uri="{FF2B5EF4-FFF2-40B4-BE49-F238E27FC236}">
                <a16:creationId xmlns:a16="http://schemas.microsoft.com/office/drawing/2014/main" id="{CA6C76B8-49E3-1CE5-E493-3E52E6D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879606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FACTS &amp; FIGURES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STAFF &amp; FACULTIES</a:t>
            </a:r>
            <a:endParaRPr lang="de-DE" b="1" dirty="0"/>
          </a:p>
        </p:txBody>
      </p:sp>
      <p:sp>
        <p:nvSpPr>
          <p:cNvPr id="2" name="Inhalt">
            <a:extLst>
              <a:ext uri="{FF2B5EF4-FFF2-40B4-BE49-F238E27FC236}">
                <a16:creationId xmlns:a16="http://schemas.microsoft.com/office/drawing/2014/main" id="{3D88FAE1-D726-96B5-38E6-F229EDD7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437998"/>
            <a:ext cx="4104000" cy="3366000"/>
          </a:xfrm>
        </p:spPr>
        <p:txBody>
          <a:bodyPr/>
          <a:lstStyle/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6,360 employees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professors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faculties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de-DE" sz="1400" dirty="0" err="1"/>
              <a:t>Comprehensive</a:t>
            </a:r>
            <a:r>
              <a:rPr lang="de-DE" sz="1400" dirty="0"/>
              <a:t> </a:t>
            </a:r>
            <a:r>
              <a:rPr lang="de-DE" sz="1400" dirty="0" err="1"/>
              <a:t>university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all </a:t>
            </a:r>
            <a:r>
              <a:rPr lang="de-DE" sz="1400" dirty="0" err="1"/>
              <a:t>academic</a:t>
            </a:r>
            <a:r>
              <a:rPr lang="de-DE" sz="1400" dirty="0"/>
              <a:t> </a:t>
            </a:r>
            <a:r>
              <a:rPr lang="de-DE" sz="1400" dirty="0" err="1"/>
              <a:t>disciplines</a:t>
            </a:r>
            <a:r>
              <a:rPr lang="de-DE" sz="1400" dirty="0"/>
              <a:t>: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Humanities</a:t>
            </a:r>
            <a:endParaRPr lang="de-DE" sz="1400" dirty="0"/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 err="1"/>
              <a:t>Social</a:t>
            </a:r>
            <a:r>
              <a:rPr lang="de-DE" sz="1400" dirty="0"/>
              <a:t>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Engineering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Natural Sciences</a:t>
            </a:r>
          </a:p>
          <a:p>
            <a:pPr lvl="3">
              <a:lnSpc>
                <a:spcPct val="100000"/>
              </a:lnSpc>
              <a:buSzPct val="130000"/>
            </a:pPr>
            <a:r>
              <a:rPr lang="de-DE" sz="1400" dirty="0"/>
              <a:t>Medicine</a:t>
            </a:r>
          </a:p>
        </p:txBody>
      </p:sp>
      <p:pic>
        <p:nvPicPr>
          <p:cNvPr id="3" name="Bild" descr="RUB Pin an Sakko">
            <a:extLst>
              <a:ext uri="{FF2B5EF4-FFF2-40B4-BE49-F238E27FC236}">
                <a16:creationId xmlns:a16="http://schemas.microsoft.com/office/drawing/2014/main" id="{B92446C5-0E60-EEB2-D909-3BC3E16A3A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88" y="388938"/>
            <a:ext cx="3965575" cy="389731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9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Gehirn" descr="Modell eines Gehirn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71481" cy="2571750"/>
          </a:xfrm>
          <a:prstGeom prst="rect">
            <a:avLst/>
          </a:prstGeom>
          <a:effectLst/>
        </p:spPr>
      </p:pic>
      <p:pic>
        <p:nvPicPr>
          <p:cNvPr id="6" name="Bild Forscher" descr="Forscher in Labo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582" y="0"/>
            <a:ext cx="4734418" cy="5143500"/>
          </a:xfrm>
          <a:prstGeom prst="rect">
            <a:avLst/>
          </a:prstGeom>
          <a:effectLst/>
        </p:spPr>
      </p:pic>
      <p:pic>
        <p:nvPicPr>
          <p:cNvPr id="3" name="Bild Forscherteam" descr="Forscherteam im Labor">
            <a:extLst>
              <a:ext uri="{FF2B5EF4-FFF2-40B4-BE49-F238E27FC236}">
                <a16:creationId xmlns:a16="http://schemas.microsoft.com/office/drawing/2014/main" id="{78E17ACF-F8F9-814C-487C-E4659F397E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571750"/>
            <a:ext cx="4409583" cy="2571750"/>
          </a:xfrm>
          <a:prstGeom prst="rect">
            <a:avLst/>
          </a:prstGeom>
        </p:spPr>
      </p:pic>
      <p:sp>
        <p:nvSpPr>
          <p:cNvPr id="11" name="Textfeld 1"/>
          <p:cNvSpPr txBox="1"/>
          <p:nvPr/>
        </p:nvSpPr>
        <p:spPr>
          <a:xfrm>
            <a:off x="5724128" y="3732252"/>
            <a:ext cx="3419872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1500" dirty="0" err="1">
                <a:solidFill>
                  <a:schemeClr val="bg1"/>
                </a:solidFill>
              </a:rPr>
              <a:t>Characterised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by</a:t>
            </a:r>
            <a:r>
              <a:rPr lang="de-DE" sz="1500" dirty="0">
                <a:solidFill>
                  <a:schemeClr val="bg1"/>
                </a:solidFill>
              </a:rPr>
              <a:t> </a:t>
            </a:r>
            <a:r>
              <a:rPr lang="de-DE" sz="1500" dirty="0" err="1">
                <a:solidFill>
                  <a:schemeClr val="bg1"/>
                </a:solidFill>
              </a:rPr>
              <a:t>interdisciplinarity</a:t>
            </a:r>
            <a:r>
              <a:rPr lang="de-DE" sz="1500" dirty="0">
                <a:solidFill>
                  <a:schemeClr val="bg1"/>
                </a:solidFill>
              </a:rPr>
              <a:t>, </a:t>
            </a:r>
            <a:r>
              <a:rPr lang="de-DE" sz="1500" dirty="0" err="1">
                <a:solidFill>
                  <a:schemeClr val="bg1"/>
                </a:solidFill>
              </a:rPr>
              <a:t>collaboration</a:t>
            </a:r>
            <a:r>
              <a:rPr lang="de-DE" sz="1500" dirty="0">
                <a:solidFill>
                  <a:schemeClr val="bg1"/>
                </a:solidFill>
              </a:rPr>
              <a:t> and </a:t>
            </a:r>
            <a:r>
              <a:rPr lang="de-DE" sz="1500" dirty="0" err="1">
                <a:solidFill>
                  <a:schemeClr val="bg1"/>
                </a:solidFill>
              </a:rPr>
              <a:t>networking</a:t>
            </a:r>
            <a:r>
              <a:rPr lang="de-DE" sz="15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4" name="Titel">
            <a:extLst>
              <a:ext uri="{FF2B5EF4-FFF2-40B4-BE49-F238E27FC236}">
                <a16:creationId xmlns:a16="http://schemas.microsoft.com/office/drawing/2014/main" id="{04639DA2-8FAC-8B3A-5BF2-8A13E857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938" y="390618"/>
            <a:ext cx="4734000" cy="756000"/>
          </a:xfrm>
          <a:solidFill>
            <a:schemeClr val="bg1">
              <a:alpha val="90000"/>
            </a:schemeClr>
          </a:solidFill>
        </p:spPr>
        <p:txBody>
          <a:bodyPr wrap="square" lIns="90000" tIns="72000" rIns="144000" bIns="0" anchor="t" anchorCtr="0">
            <a:spAutoFit/>
          </a:bodyPr>
          <a:lstStyle/>
          <a:p>
            <a:pPr algn="r"/>
            <a:r>
              <a:rPr lang="de-DE" sz="5500" b="1" dirty="0">
                <a:solidFill>
                  <a:schemeClr val="tx2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2428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FOCUS AREAS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SzPct val="130000"/>
            </a:pPr>
            <a:r>
              <a:rPr lang="de-DE" altLang="de-DE" sz="14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in 9 Research Departments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Solvation 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Security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Neuroscience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Religious Studies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Research Department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Plasmas with Complex Interactions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 Modeling and Engineering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SzPct val="130000"/>
            </a:pPr>
            <a:r>
              <a:rPr lang="en-US" altLang="de-DE" sz="1400" b="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Carbon Cycle Economy</a:t>
            </a:r>
            <a:endParaRPr lang="de-DE" sz="1400" dirty="0"/>
          </a:p>
        </p:txBody>
      </p:sp>
      <p:pic>
        <p:nvPicPr>
          <p:cNvPr id="8" name="Bild 5" descr="Roboterhand auf menschlicher Han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1" y="388938"/>
            <a:ext cx="3420691" cy="389506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205E62-3360-10AC-E0A3-D9F3AAA4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06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272D7C9-DC9D-2BC8-F272-654B515F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8424480" cy="804824"/>
          </a:xfrm>
        </p:spPr>
        <p:txBody>
          <a:bodyPr/>
          <a:lstStyle/>
          <a:p>
            <a: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NATION-WIDE CLUSTERS OF EXCELLENCE:</a:t>
            </a:r>
            <a:br>
              <a:rPr lang="de-DE" alt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600" dirty="0">
                <a:latin typeface="Arial" panose="020B0604020202020204" pitchFamily="34" charset="0"/>
                <a:cs typeface="Arial" panose="020B0604020202020204" pitchFamily="34" charset="0"/>
              </a:rPr>
              <a:t>FUNDED BY THE GERMAN EXCELLENCE STRATEGY</a:t>
            </a:r>
            <a:endParaRPr lang="de-DE" dirty="0"/>
          </a:p>
        </p:txBody>
      </p:sp>
      <p:pic>
        <p:nvPicPr>
          <p:cNvPr id="7" name="Grafik 6" descr="Labor mit Flüssigkeiten in Glasgefäßen">
            <a:extLst>
              <a:ext uri="{FF2B5EF4-FFF2-40B4-BE49-F238E27FC236}">
                <a16:creationId xmlns:a16="http://schemas.microsoft.com/office/drawing/2014/main" id="{79E06309-7DA9-DC0F-C6D7-13F4B8741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0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8B52B3-BFC4-C3BB-C004-9F9858627C7E}"/>
              </a:ext>
            </a:extLst>
          </p:cNvPr>
          <p:cNvSpPr txBox="1"/>
          <p:nvPr/>
        </p:nvSpPr>
        <p:spPr>
          <a:xfrm>
            <a:off x="468000" y="1635646"/>
            <a:ext cx="1367696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A09B07-2655-1D73-E826-3D7ACD2E9310}"/>
              </a:ext>
            </a:extLst>
          </p:cNvPr>
          <p:cNvSpPr txBox="1"/>
          <p:nvPr/>
        </p:nvSpPr>
        <p:spPr>
          <a:xfrm>
            <a:off x="468000" y="2156260"/>
            <a:ext cx="187175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RUHR EXPLORES SOLVATION</a:t>
            </a:r>
            <a:endParaRPr lang="de-DE" sz="900" b="1" dirty="0">
              <a:solidFill>
                <a:schemeClr val="tx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CC0805-7049-1690-AE2F-BA8CDFCB4FF6}"/>
              </a:ext>
            </a:extLst>
          </p:cNvPr>
          <p:cNvSpPr txBox="1"/>
          <p:nvPr/>
        </p:nvSpPr>
        <p:spPr>
          <a:xfrm>
            <a:off x="396000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2012</a:t>
            </a:r>
            <a:endParaRPr lang="de-DE" sz="800" dirty="0"/>
          </a:p>
        </p:txBody>
      </p:sp>
      <p:pic>
        <p:nvPicPr>
          <p:cNvPr id="9" name="Grafik 8" descr="Figur eines Polizisten auf einer Platine">
            <a:extLst>
              <a:ext uri="{FF2B5EF4-FFF2-40B4-BE49-F238E27FC236}">
                <a16:creationId xmlns:a16="http://schemas.microsoft.com/office/drawing/2014/main" id="{BB14672A-B500-F1DC-AB4B-9241C8A30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112" y="1380856"/>
            <a:ext cx="4050000" cy="2905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8792F52-614A-67D2-D7FE-C16A25C67F74}"/>
              </a:ext>
            </a:extLst>
          </p:cNvPr>
          <p:cNvSpPr txBox="1"/>
          <p:nvPr/>
        </p:nvSpPr>
        <p:spPr>
          <a:xfrm>
            <a:off x="4573112" y="1635646"/>
            <a:ext cx="1123342" cy="430887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7F12DD-94DF-8F79-0790-0AF5548EC015}"/>
              </a:ext>
            </a:extLst>
          </p:cNvPr>
          <p:cNvSpPr txBox="1"/>
          <p:nvPr/>
        </p:nvSpPr>
        <p:spPr>
          <a:xfrm>
            <a:off x="4573112" y="2156260"/>
            <a:ext cx="3815312" cy="230832"/>
          </a:xfrm>
          <a:prstGeom prst="rect">
            <a:avLst/>
          </a:prstGeom>
          <a:solidFill>
            <a:schemeClr val="bg1">
              <a:alpha val="84614"/>
            </a:schemeClr>
          </a:solidFill>
        </p:spPr>
        <p:txBody>
          <a:bodyPr wrap="square">
            <a:spAutoFit/>
          </a:bodyPr>
          <a:lstStyle/>
          <a:p>
            <a:r>
              <a:rPr lang="en-US" altLang="de-DE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IN THE AGE OF LARGE-SCALE ADVERSARIES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EE64EC-CE8E-C0DE-1D5D-5FBF9823B96E}"/>
              </a:ext>
            </a:extLst>
          </p:cNvPr>
          <p:cNvSpPr txBox="1"/>
          <p:nvPr/>
        </p:nvSpPr>
        <p:spPr>
          <a:xfrm>
            <a:off x="4474224" y="4325596"/>
            <a:ext cx="20157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dirty="0">
                <a:solidFill>
                  <a:srgbClr val="173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since 2019</a:t>
            </a:r>
            <a:endParaRPr lang="de-DE" sz="8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DBDD28-8BF8-8C4D-8BDF-B527E03C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40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tonwand">
            <a:extLst>
              <a:ext uri="{FF2B5EF4-FFF2-40B4-BE49-F238E27FC236}">
                <a16:creationId xmlns:a16="http://schemas.microsoft.com/office/drawing/2014/main" id="{93FAB84B-7419-683C-0C50-E6C2C39E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59982"/>
          </a:xfrm>
          <a:prstGeom prst="rect">
            <a:avLst/>
          </a:prstGeom>
          <a:noFill/>
          <a:effectLst/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8AFD8097-B510-95AF-778B-9EA3A56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5999"/>
            <a:ext cx="7560000" cy="804445"/>
          </a:xfrm>
        </p:spPr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ALLIANCE RUHR</a:t>
            </a:r>
            <a:endParaRPr lang="de-DE" b="1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176F379-8461-B8FD-12B1-C0C69158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380477"/>
            <a:ext cx="7560000" cy="3366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de-DE" altLang="de-DE" sz="1400" dirty="0"/>
              <a:t>World </a:t>
            </a:r>
            <a:r>
              <a:rPr lang="de-DE" altLang="de-DE" sz="1400" dirty="0" err="1"/>
              <a:t>class</a:t>
            </a:r>
            <a:r>
              <a:rPr lang="de-DE" altLang="de-DE" sz="1400" dirty="0"/>
              <a:t> </a:t>
            </a:r>
            <a:r>
              <a:rPr lang="de-DE" altLang="de-DE" sz="1400" dirty="0" err="1"/>
              <a:t>research</a:t>
            </a:r>
            <a:r>
              <a:rPr lang="de-DE" altLang="de-DE" sz="1400" dirty="0"/>
              <a:t> on global </a:t>
            </a:r>
            <a:r>
              <a:rPr lang="de-DE" altLang="de-DE" sz="1400" dirty="0" err="1"/>
              <a:t>challenges</a:t>
            </a:r>
            <a:r>
              <a:rPr lang="de-DE" altLang="de-DE" sz="1400" dirty="0"/>
              <a:t>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Health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Sustainability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Digitalization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Energy</a:t>
            </a:r>
            <a:endParaRPr lang="en-US" altLang="de-DE" sz="1400" b="1" dirty="0"/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altLang="de-DE" sz="1400" dirty="0"/>
              <a:t>College for Social Sciences </a:t>
            </a:r>
            <a:br>
              <a:rPr lang="en-US" altLang="de-DE" sz="1400" dirty="0"/>
            </a:br>
            <a:r>
              <a:rPr lang="en-US" altLang="de-DE" sz="1400" dirty="0"/>
              <a:t>and Humanities</a:t>
            </a:r>
          </a:p>
          <a:p>
            <a:pPr marL="0" lvl="2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en-US" sz="1400" dirty="0"/>
              <a:t>together with the University Duisburg Essen</a:t>
            </a:r>
            <a:br>
              <a:rPr lang="en-US" sz="1400" dirty="0"/>
            </a:br>
            <a:r>
              <a:rPr lang="en-US" sz="1400" dirty="0"/>
              <a:t>and Technical University Dortmund</a:t>
            </a: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02A699-5AC3-E416-3727-6C929D63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A2111B-6130-2789-7A42-B7ED87BEAA06}"/>
              </a:ext>
            </a:extLst>
          </p:cNvPr>
          <p:cNvSpPr txBox="1"/>
          <p:nvPr/>
        </p:nvSpPr>
        <p:spPr>
          <a:xfrm rot="21143993">
            <a:off x="2871878" y="3899108"/>
            <a:ext cx="1598103" cy="559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13" dirty="0" err="1">
                <a:solidFill>
                  <a:schemeClr val="tx2"/>
                </a:solidFill>
              </a:rPr>
              <a:t>Funded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with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b="1" dirty="0">
                <a:solidFill>
                  <a:schemeClr val="tx2"/>
                </a:solidFill>
              </a:rPr>
              <a:t>75 Mio. € </a:t>
            </a:r>
            <a:r>
              <a:rPr lang="de-DE" sz="1013" dirty="0" err="1">
                <a:solidFill>
                  <a:schemeClr val="tx2"/>
                </a:solidFill>
              </a:rPr>
              <a:t>by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the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state</a:t>
            </a:r>
            <a:r>
              <a:rPr lang="de-DE" sz="1013" dirty="0">
                <a:solidFill>
                  <a:schemeClr val="tx2"/>
                </a:solidFill>
              </a:rPr>
              <a:t> </a:t>
            </a:r>
            <a:r>
              <a:rPr lang="de-DE" sz="1013" dirty="0" err="1">
                <a:solidFill>
                  <a:schemeClr val="tx2"/>
                </a:solidFill>
              </a:rPr>
              <a:t>of</a:t>
            </a:r>
            <a:r>
              <a:rPr lang="de-DE" sz="1013" dirty="0">
                <a:solidFill>
                  <a:schemeClr val="tx2"/>
                </a:solidFill>
              </a:rPr>
              <a:t> North Rhine-</a:t>
            </a:r>
            <a:r>
              <a:rPr lang="de-DE" sz="1013" dirty="0" err="1">
                <a:solidFill>
                  <a:schemeClr val="tx2"/>
                </a:solidFill>
              </a:rPr>
              <a:t>Westphalia</a:t>
            </a:r>
            <a:r>
              <a:rPr lang="de-DE" sz="1013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11" name="Grafik 10" descr="Science Cloud der UA Ruhr">
            <a:extLst>
              <a:ext uri="{FF2B5EF4-FFF2-40B4-BE49-F238E27FC236}">
                <a16:creationId xmlns:a16="http://schemas.microsoft.com/office/drawing/2014/main" id="{186C0B1D-150D-544D-3126-893E662EC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04095"/>
            <a:ext cx="4068763" cy="3890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03403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0</TotalTime>
  <Words>1435</Words>
  <Application>Microsoft Macintosh PowerPoint</Application>
  <PresentationFormat>Bildschirmpräsentation (16:9)</PresentationFormat>
  <Paragraphs>255</Paragraphs>
  <Slides>29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PowerPoint Master RUB</vt:lpstr>
      <vt:lpstr>RUHR-UNIVERSITY</vt:lpstr>
      <vt:lpstr>PROFILE</vt:lpstr>
      <vt:lpstr>FACTS &amp; FIGURES STUDENTS &amp; COURSES</vt:lpstr>
      <vt:lpstr>FACTS &amp; FIGURES BUDGET: POWERFULLY POSITIONED</vt:lpstr>
      <vt:lpstr>FACTS &amp; FIGURES STAFF &amp; FACULTIES</vt:lpstr>
      <vt:lpstr>RESEARCH</vt:lpstr>
      <vt:lpstr>SCIENTIFIC FOCUS AREAS</vt:lpstr>
      <vt:lpstr>NATION-WIDE CLUSTERS OF EXCELLENCE: FUNDED BY THE GERMAN EXCELLENCE STRATEGY</vt:lpstr>
      <vt:lpstr>RESEARCH ALLIANCE RUHR</vt:lpstr>
      <vt:lpstr>RESEARCH BUILDINGS LEADING LIGHTS </vt:lpstr>
      <vt:lpstr>LEARNING &amp; TEACHING</vt:lpstr>
      <vt:lpstr>GUIDING PRINCIPLE: RESEARCH-ORIENTED L&amp;T</vt:lpstr>
      <vt:lpstr>MISSION: TO LEARN, TO LIVE, AND TO ACHIEVE TOGETHER </vt:lpstr>
      <vt:lpstr>MISSION: TO LEARN, TO LIVE, AND TO ACHIEVE TOGETHER </vt:lpstr>
      <vt:lpstr>BROADLY NETWORKED CROSS-DISCIPLINARY AND CROSS-GENERATlONAL</vt:lpstr>
      <vt:lpstr>UNIVERCITY BOCHUM</vt:lpstr>
      <vt:lpstr>UNIVERSITY ALLIANCE RUHR</vt:lpstr>
      <vt:lpstr>THE EUROPEAN UNIVERSITY OF POST-INDUSTRIAL CITIES: UNIC </vt:lpstr>
      <vt:lpstr>WORLDWIDE UNIVERSITIES NETWORK</vt:lpstr>
      <vt:lpstr>TRANSFER</vt:lpstr>
      <vt:lpstr>INDUSTRY &amp; SCIENCE</vt:lpstr>
      <vt:lpstr>STRATEGIC TOPICS</vt:lpstr>
      <vt:lpstr>DIVERSITY</vt:lpstr>
      <vt:lpstr>SUSTAINABILITY</vt:lpstr>
      <vt:lpstr>DIGITALIZATION</vt:lpstr>
      <vt:lpstr>INTERNATIONALISATION</vt:lpstr>
      <vt:lpstr>ReCtoratE</vt:lpstr>
      <vt:lpstr>CULTURE, RECREATION &amp; MORE</vt:lpstr>
      <vt:lpstr>Endfolie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Weituschat, Stefan</cp:lastModifiedBy>
  <cp:revision>245</cp:revision>
  <dcterms:created xsi:type="dcterms:W3CDTF">2018-07-02T13:45:44Z</dcterms:created>
  <dcterms:modified xsi:type="dcterms:W3CDTF">2023-05-23T12:15:54Z</dcterms:modified>
</cp:coreProperties>
</file>