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25" r:id="rId2"/>
    <p:sldId id="270" r:id="rId3"/>
    <p:sldId id="369" r:id="rId4"/>
    <p:sldId id="268" r:id="rId5"/>
    <p:sldId id="341" r:id="rId6"/>
    <p:sldId id="277" r:id="rId7"/>
    <p:sldId id="344" r:id="rId8"/>
    <p:sldId id="345" r:id="rId9"/>
    <p:sldId id="346" r:id="rId10"/>
    <p:sldId id="347" r:id="rId11"/>
    <p:sldId id="348" r:id="rId12"/>
    <p:sldId id="372" r:id="rId13"/>
    <p:sldId id="351" r:id="rId14"/>
    <p:sldId id="364" r:id="rId15"/>
    <p:sldId id="350" r:id="rId16"/>
    <p:sldId id="361" r:id="rId17"/>
    <p:sldId id="365" r:id="rId18"/>
    <p:sldId id="353" r:id="rId19"/>
    <p:sldId id="366" r:id="rId20"/>
    <p:sldId id="367" r:id="rId21"/>
    <p:sldId id="368" r:id="rId22"/>
    <p:sldId id="356" r:id="rId23"/>
    <p:sldId id="357" r:id="rId24"/>
    <p:sldId id="358" r:id="rId25"/>
    <p:sldId id="359" r:id="rId26"/>
    <p:sldId id="282" r:id="rId27"/>
    <p:sldId id="326" r:id="rId28"/>
    <p:sldId id="370" r:id="rId29"/>
  </p:sldIdLst>
  <p:sldSz cx="9144000" cy="5143500" type="screen16x9"/>
  <p:notesSz cx="6858000" cy="9144000"/>
  <p:defaultTextStyle>
    <a:defPPr>
      <a:defRPr lang="de-DE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13" autoAdjust="0"/>
    <p:restoredTop sz="94830" autoAdjust="0"/>
  </p:normalViewPr>
  <p:slideViewPr>
    <p:cSldViewPr snapToObjects="1">
      <p:cViewPr varScale="1">
        <p:scale>
          <a:sx n="156" d="100"/>
          <a:sy n="156" d="100"/>
        </p:scale>
        <p:origin x="1144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Objects="1">
      <p:cViewPr varScale="1">
        <p:scale>
          <a:sx n="80" d="100"/>
          <a:sy n="80" d="100"/>
        </p:scale>
        <p:origin x="306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F00993-3FDD-4E80-810D-AC24CF6A32B3}" type="datetimeFigureOut">
              <a:rPr lang="de-DE" smtClean="0"/>
              <a:t>26.06.25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BC4235-0F98-4786-8CE2-14E0F0433C5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7486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2728AD-B8FF-467B-AF5F-4891412E46D0}" type="datetimeFigureOut">
              <a:rPr lang="de-DE" smtClean="0"/>
              <a:t>26.06.25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A045E6-D734-4DB2-BEE5-DF972DD20CA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502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70006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830724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96356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542FF6-1549-44EB-A047-C00347EF694A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01527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83052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Neben den zentralen Handlungsfeldern einer Universität – Forschung, Lehre und Transfer – fokussiert sich das Rektorat auf die dargestellten strategischen Handlungsfelder.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2502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808724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26963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Neben den zentralen Handlungsfeldern einer Universität – Forschung, Lehre und Transfer – fokussiert sich das Rektorat auf die dargestellten strategischen Handlungsfelder.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43021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55668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459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49646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542FF6-1549-44EB-A047-C00347EF694A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64517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96109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76270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060601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624553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238543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179109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12599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Neben den zentralen Handlungsfeldern einer Universität – Forschung, Lehre und Transfer – fokussiert sich das Rektorat auf die dargestellten strategischen Handlungsfelder.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24354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93846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Neben den zentralen Handlungsfeldern einer Universität – Forschung, Lehre und Transfer – fokussiert sich das Rektorat auf die dargestellten strategischen Handlungsfelder.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9913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542FF6-1549-44EB-A047-C00347EF694A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05300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Neben den zentralen Handlungsfeldern einer Universität – Forschung, Lehre und Transfer – fokussiert sich das Rektorat auf die dargestellten strategischen Handlungsfelder.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43250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Neben den zentralen Handlungsfeldern einer Universität – Forschung, Lehre und Transfer – fokussiert sich das Rektorat auf die dargestellten strategischen Handlungsfelder.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A045E6-D734-4DB2-BEE5-DF972DD20CA2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88249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C542FF6-1549-44EB-A047-C00347EF694A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de-DE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8724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hteck 18">
            <a:extLst>
              <a:ext uri="{FF2B5EF4-FFF2-40B4-BE49-F238E27FC236}">
                <a16:creationId xmlns:a16="http://schemas.microsoft.com/office/drawing/2014/main" id="{9F4C68DA-A566-1026-B850-E8E43B1C7CE8}"/>
              </a:ext>
            </a:extLst>
          </p:cNvPr>
          <p:cNvSpPr/>
          <p:nvPr userDrawn="1"/>
        </p:nvSpPr>
        <p:spPr>
          <a:xfrm>
            <a:off x="0" y="0"/>
            <a:ext cx="9144000" cy="51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68000" y="4230000"/>
            <a:ext cx="7560000" cy="324000"/>
          </a:xfrm>
        </p:spPr>
        <p:txBody>
          <a:bodyPr/>
          <a:lstStyle>
            <a:lvl1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1pPr>
            <a:lvl2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2pPr>
            <a:lvl3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3pPr>
            <a:lvl4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4pPr>
            <a:lvl5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5pPr>
            <a:lvl6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6pPr>
            <a:lvl7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7pPr>
            <a:lvl8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8pPr>
            <a:lvl9pPr marL="0" indent="0" algn="l">
              <a:lnSpc>
                <a:spcPts val="2400"/>
              </a:lnSpc>
              <a:spcAft>
                <a:spcPts val="0"/>
              </a:spcAft>
              <a:buFont typeface="Arial" panose="020B0604020202020204" pitchFamily="34" charset="0"/>
              <a:buNone/>
              <a:defRPr sz="1500" b="0">
                <a:solidFill>
                  <a:schemeClr val="bg2"/>
                </a:solidFill>
              </a:defRPr>
            </a:lvl9pPr>
          </a:lstStyle>
          <a:p>
            <a:pPr lvl="0"/>
            <a:r>
              <a:rPr lang="de-DE" dirty="0"/>
              <a:t>Untertitel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468000" y="4680000"/>
            <a:ext cx="7560000" cy="144000"/>
          </a:xfrm>
          <a:prstGeom prst="rect">
            <a:avLst/>
          </a:prstGeom>
        </p:spPr>
        <p:txBody>
          <a:bodyPr/>
          <a:lstStyle>
            <a:lvl1pPr>
              <a:defRPr sz="900">
                <a:solidFill>
                  <a:schemeClr val="tx2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23" name="Titel 22">
            <a:extLst>
              <a:ext uri="{FF2B5EF4-FFF2-40B4-BE49-F238E27FC236}">
                <a16:creationId xmlns:a16="http://schemas.microsoft.com/office/drawing/2014/main" id="{259FB325-4F00-4E24-9BB5-CBE59A8EE6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3895200"/>
            <a:ext cx="3527936" cy="324000"/>
          </a:xfrm>
        </p:spPr>
        <p:txBody>
          <a:bodyPr/>
          <a:lstStyle>
            <a:lvl1pPr>
              <a:lnSpc>
                <a:spcPts val="2500"/>
              </a:lnSpc>
              <a:defRPr cap="all" baseline="0"/>
            </a:lvl1pPr>
          </a:lstStyle>
          <a:p>
            <a:pPr lvl="0"/>
            <a:r>
              <a:rPr lang="de-DE" dirty="0"/>
              <a:t>Titelmasterformat durch Klicken bearbeiten</a:t>
            </a:r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EA11C8C5-D6EB-4C5D-9539-1ADEFC0908B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677199" y="3895200"/>
            <a:ext cx="2505600" cy="324000"/>
          </a:xfrm>
        </p:spPr>
        <p:txBody>
          <a:bodyPr anchor="ctr" anchorCtr="0"/>
          <a:lstStyle>
            <a:lvl1pPr algn="ctr">
              <a:defRPr sz="1050"/>
            </a:lvl1pPr>
          </a:lstStyle>
          <a:p>
            <a:r>
              <a:rPr lang="de-DE" dirty="0"/>
              <a:t>Logo auf Platzhalter ziehen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98638057-3C3C-C397-494C-B6D71484C0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6403" y="3372081"/>
            <a:ext cx="2280138" cy="152400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D1A11A22-2E41-AF13-75DF-64DB627B093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8428561" cy="3030633"/>
          </a:xfrm>
          <a:prstGeom prst="rect">
            <a:avLst/>
          </a:prstGeom>
        </p:spPr>
      </p:pic>
      <p:pic>
        <p:nvPicPr>
          <p:cNvPr id="9" name="Bild 5">
            <a:extLst>
              <a:ext uri="{FF2B5EF4-FFF2-40B4-BE49-F238E27FC236}">
                <a16:creationId xmlns:a16="http://schemas.microsoft.com/office/drawing/2014/main" id="{AA066B78-9BB3-BCD0-A3B3-67533DF2A89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93636" y="-1"/>
            <a:ext cx="1090364" cy="1090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25862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 Text /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KAPITEL | CHART-HEADLINE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468000" y="918000"/>
            <a:ext cx="3240000" cy="336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 err="1"/>
              <a:t>Subline</a:t>
            </a:r>
            <a:r>
              <a:rPr lang="de-DE" dirty="0"/>
              <a:t> auf erster Ebene // für weitere Ebenen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261E425-9AF3-4B68-A7DE-55697E59E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6DB40BEE-2C74-4B7C-AA75-FB330D4E18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104000" y="954000"/>
            <a:ext cx="4536000" cy="3024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41199913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83" userDrawn="1">
          <p15:clr>
            <a:srgbClr val="FBAE40"/>
          </p15:clr>
        </p15:guide>
        <p15:guide id="2" pos="5444" userDrawn="1">
          <p15:clr>
            <a:srgbClr val="FBAE40"/>
          </p15:clr>
        </p15:guide>
        <p15:guide id="3" orient="horz" pos="596" userDrawn="1">
          <p15:clr>
            <a:srgbClr val="FBAE40"/>
          </p15:clr>
        </p15:guide>
        <p15:guide id="4" orient="horz" pos="2509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 Text / Bild inkl. Bildunterze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KAPITEL | CHART-HEADLINE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468000" y="918000"/>
            <a:ext cx="4104000" cy="336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 err="1"/>
              <a:t>Subline</a:t>
            </a:r>
            <a:r>
              <a:rPr lang="de-DE" dirty="0"/>
              <a:t> auf erster Ebene // für weitere Ebenen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261E425-9AF3-4B68-A7DE-55697E59E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 dirty="0"/>
              <a:t> </a:t>
            </a:r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6DB40BEE-2C74-4B7C-AA75-FB330D4E18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80000" y="954000"/>
            <a:ext cx="3960000" cy="264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0" name="Textplatzhalter 5">
            <a:extLst>
              <a:ext uri="{FF2B5EF4-FFF2-40B4-BE49-F238E27FC236}">
                <a16:creationId xmlns:a16="http://schemas.microsoft.com/office/drawing/2014/main" id="{E8C92916-9C2D-4160-84A7-92C7AE8CF34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80000" y="3708000"/>
            <a:ext cx="3960000" cy="576000"/>
          </a:xfrm>
        </p:spPr>
        <p:txBody>
          <a:bodyPr/>
          <a:lstStyle>
            <a:lvl1pPr>
              <a:lnSpc>
                <a:spcPts val="1200"/>
              </a:lnSpc>
              <a:spcAft>
                <a:spcPts val="0"/>
              </a:spcAft>
              <a:defRPr sz="900"/>
            </a:lvl1pPr>
            <a:lvl2pPr>
              <a:lnSpc>
                <a:spcPts val="1200"/>
              </a:lnSpc>
              <a:spcAft>
                <a:spcPts val="0"/>
              </a:spcAft>
              <a:defRPr sz="900"/>
            </a:lvl2pPr>
            <a:lvl3pPr>
              <a:lnSpc>
                <a:spcPts val="1200"/>
              </a:lnSpc>
              <a:spcAft>
                <a:spcPts val="0"/>
              </a:spcAft>
              <a:defRPr sz="900"/>
            </a:lvl3pPr>
            <a:lvl4pPr>
              <a:lnSpc>
                <a:spcPts val="1200"/>
              </a:lnSpc>
              <a:spcAft>
                <a:spcPts val="0"/>
              </a:spcAft>
              <a:defRPr sz="900"/>
            </a:lvl4pPr>
            <a:lvl5pPr>
              <a:lnSpc>
                <a:spcPts val="1200"/>
              </a:lnSpc>
              <a:spcAft>
                <a:spcPts val="0"/>
              </a:spcAft>
              <a:defRPr sz="900"/>
            </a:lvl5pPr>
            <a:lvl6pPr>
              <a:lnSpc>
                <a:spcPts val="1200"/>
              </a:lnSpc>
              <a:spcAft>
                <a:spcPts val="0"/>
              </a:spcAft>
              <a:defRPr sz="900"/>
            </a:lvl6pPr>
            <a:lvl7pPr>
              <a:lnSpc>
                <a:spcPts val="1200"/>
              </a:lnSpc>
              <a:spcAft>
                <a:spcPts val="0"/>
              </a:spcAft>
              <a:defRPr sz="900"/>
            </a:lvl7pPr>
            <a:lvl8pPr>
              <a:lnSpc>
                <a:spcPts val="1200"/>
              </a:lnSpc>
              <a:spcAft>
                <a:spcPts val="0"/>
              </a:spcAft>
              <a:defRPr sz="900"/>
            </a:lvl8pPr>
            <a:lvl9pPr>
              <a:lnSpc>
                <a:spcPts val="1200"/>
              </a:lnSpc>
              <a:spcAft>
                <a:spcPts val="0"/>
              </a:spcAft>
              <a:defRPr sz="900"/>
            </a:lvl9pPr>
          </a:lstStyle>
          <a:p>
            <a:pPr lvl="0"/>
            <a:r>
              <a:rPr lang="de-DE" dirty="0"/>
              <a:t>Bildunterzeile // für weitere Ebenen (Text)  &gt;&gt; Menü &gt; Start &gt; Absatz &gt; Listenebene erhöhen </a:t>
            </a:r>
          </a:p>
          <a:p>
            <a:pPr lvl="0"/>
            <a:endParaRPr lang="de-DE" dirty="0"/>
          </a:p>
          <a:p>
            <a:pPr lvl="1"/>
            <a:r>
              <a:rPr lang="de-DE" dirty="0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35871941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45" userDrawn="1">
          <p15:clr>
            <a:srgbClr val="FBAE40"/>
          </p15:clr>
        </p15:guide>
        <p15:guide id="2" pos="5444" userDrawn="1">
          <p15:clr>
            <a:srgbClr val="FBAE40"/>
          </p15:clr>
        </p15:guide>
        <p15:guide id="3" orient="horz" pos="596" userDrawn="1">
          <p15:clr>
            <a:srgbClr val="FBAE40"/>
          </p15:clr>
        </p15:guide>
        <p15:guide id="4" orient="horz" pos="2269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 Bild inkl. Bildunterzeile 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KAPITEL | CHART-HEADLINE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5220000" y="918000"/>
            <a:ext cx="3420000" cy="336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 err="1"/>
              <a:t>Subline</a:t>
            </a:r>
            <a:r>
              <a:rPr lang="de-DE" dirty="0"/>
              <a:t> auf erster Ebene // für weitere Ebenen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261E425-9AF3-4B68-A7DE-55697E59E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6DB40BEE-2C74-4B7C-AA75-FB330D4E18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8000" y="954000"/>
            <a:ext cx="3960000" cy="264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10" name="Textplatzhalter 5">
            <a:extLst>
              <a:ext uri="{FF2B5EF4-FFF2-40B4-BE49-F238E27FC236}">
                <a16:creationId xmlns:a16="http://schemas.microsoft.com/office/drawing/2014/main" id="{E8C92916-9C2D-4160-84A7-92C7AE8CF34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8000" y="3708000"/>
            <a:ext cx="3960000" cy="576000"/>
          </a:xfrm>
        </p:spPr>
        <p:txBody>
          <a:bodyPr/>
          <a:lstStyle>
            <a:lvl1pPr>
              <a:lnSpc>
                <a:spcPts val="1200"/>
              </a:lnSpc>
              <a:spcAft>
                <a:spcPts val="0"/>
              </a:spcAft>
              <a:defRPr sz="900"/>
            </a:lvl1pPr>
            <a:lvl2pPr>
              <a:lnSpc>
                <a:spcPts val="1200"/>
              </a:lnSpc>
              <a:spcAft>
                <a:spcPts val="0"/>
              </a:spcAft>
              <a:defRPr sz="900"/>
            </a:lvl2pPr>
            <a:lvl3pPr>
              <a:lnSpc>
                <a:spcPts val="1200"/>
              </a:lnSpc>
              <a:spcAft>
                <a:spcPts val="0"/>
              </a:spcAft>
              <a:defRPr sz="900"/>
            </a:lvl3pPr>
            <a:lvl4pPr>
              <a:lnSpc>
                <a:spcPts val="1200"/>
              </a:lnSpc>
              <a:spcAft>
                <a:spcPts val="0"/>
              </a:spcAft>
              <a:defRPr sz="900"/>
            </a:lvl4pPr>
            <a:lvl5pPr>
              <a:lnSpc>
                <a:spcPts val="1200"/>
              </a:lnSpc>
              <a:spcAft>
                <a:spcPts val="0"/>
              </a:spcAft>
              <a:defRPr sz="900"/>
            </a:lvl5pPr>
            <a:lvl6pPr>
              <a:lnSpc>
                <a:spcPts val="1200"/>
              </a:lnSpc>
              <a:spcAft>
                <a:spcPts val="0"/>
              </a:spcAft>
              <a:defRPr sz="900"/>
            </a:lvl6pPr>
            <a:lvl7pPr>
              <a:lnSpc>
                <a:spcPts val="1200"/>
              </a:lnSpc>
              <a:spcAft>
                <a:spcPts val="0"/>
              </a:spcAft>
              <a:defRPr sz="900"/>
            </a:lvl7pPr>
            <a:lvl8pPr>
              <a:lnSpc>
                <a:spcPts val="1200"/>
              </a:lnSpc>
              <a:spcAft>
                <a:spcPts val="0"/>
              </a:spcAft>
              <a:defRPr sz="900"/>
            </a:lvl8pPr>
            <a:lvl9pPr>
              <a:lnSpc>
                <a:spcPts val="1200"/>
              </a:lnSpc>
              <a:spcAft>
                <a:spcPts val="0"/>
              </a:spcAft>
              <a:defRPr sz="900"/>
            </a:lvl9pPr>
          </a:lstStyle>
          <a:p>
            <a:pPr lvl="0"/>
            <a:r>
              <a:rPr lang="de-DE" dirty="0"/>
              <a:t>Bildunterzeile // für weitere Ebenen (Text)  &gt;&gt; Menü &gt; Start &gt; Absatz &gt; Listenebene erhöhen </a:t>
            </a:r>
          </a:p>
          <a:p>
            <a:pPr lvl="0"/>
            <a:endParaRPr lang="de-DE" dirty="0"/>
          </a:p>
          <a:p>
            <a:pPr lvl="1"/>
            <a:r>
              <a:rPr lang="de-DE" dirty="0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24137466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45">
          <p15:clr>
            <a:srgbClr val="FBAE40"/>
          </p15:clr>
        </p15:guide>
        <p15:guide id="2" pos="5444">
          <p15:clr>
            <a:srgbClr val="FBAE40"/>
          </p15:clr>
        </p15:guide>
        <p15:guide id="3" orient="horz" pos="596">
          <p15:clr>
            <a:srgbClr val="FBAE40"/>
          </p15:clr>
        </p15:guide>
        <p15:guide id="4" orient="horz" pos="2269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 Text / 2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KAPITEL | CHART-HEADLINE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468000" y="918000"/>
            <a:ext cx="5400000" cy="336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 err="1"/>
              <a:t>Subline</a:t>
            </a:r>
            <a:r>
              <a:rPr lang="de-DE" dirty="0"/>
              <a:t> auf erster Ebene // für weitere Ebenen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261E425-9AF3-4B68-A7DE-55697E59E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6DB40BEE-2C74-4B7C-AA75-FB330D4E18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80000" y="954000"/>
            <a:ext cx="2160000" cy="1440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7" name="Bildplatzhalter 4">
            <a:extLst>
              <a:ext uri="{FF2B5EF4-FFF2-40B4-BE49-F238E27FC236}">
                <a16:creationId xmlns:a16="http://schemas.microsoft.com/office/drawing/2014/main" id="{73CCF540-0E4F-47A6-981D-1A856FBCB4E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80000" y="2628000"/>
            <a:ext cx="2160000" cy="1440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4562414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077" userDrawn="1">
          <p15:clr>
            <a:srgbClr val="FBAE40"/>
          </p15:clr>
        </p15:guide>
        <p15:guide id="2" pos="5444">
          <p15:clr>
            <a:srgbClr val="FBAE40"/>
          </p15:clr>
        </p15:guide>
        <p15:guide id="3" orient="horz" pos="596">
          <p15:clr>
            <a:srgbClr val="FBAE40"/>
          </p15:clr>
        </p15:guide>
        <p15:guide id="4" orient="horz" pos="1653" userDrawn="1">
          <p15:clr>
            <a:srgbClr val="FBAE40"/>
          </p15:clr>
        </p15:guide>
        <p15:guide id="5" orient="horz" pos="2564" userDrawn="1">
          <p15:clr>
            <a:srgbClr val="FBAE40"/>
          </p15:clr>
        </p15:guide>
        <p15:guide id="6" orient="horz" pos="1513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/ 2 Bilder /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KAPITEL | CHART-HEADLINE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3240000" y="918000"/>
            <a:ext cx="5400000" cy="3366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dirty="0" err="1"/>
              <a:t>Subline</a:t>
            </a:r>
            <a:r>
              <a:rPr lang="de-DE" dirty="0"/>
              <a:t> auf erster Ebene // für weitere Ebenen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261E425-9AF3-4B68-A7DE-55697E59E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6DB40BEE-2C74-4B7C-AA75-FB330D4E18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68000" y="954000"/>
            <a:ext cx="2160000" cy="1440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7" name="Bildplatzhalter 4">
            <a:extLst>
              <a:ext uri="{FF2B5EF4-FFF2-40B4-BE49-F238E27FC236}">
                <a16:creationId xmlns:a16="http://schemas.microsoft.com/office/drawing/2014/main" id="{73CCF540-0E4F-47A6-981D-1A856FBCB4E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68000" y="2628000"/>
            <a:ext cx="2160000" cy="1440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9870102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658" userDrawn="1">
          <p15:clr>
            <a:srgbClr val="FBAE40"/>
          </p15:clr>
        </p15:guide>
        <p15:guide id="2" pos="5444">
          <p15:clr>
            <a:srgbClr val="FBAE40"/>
          </p15:clr>
        </p15:guide>
        <p15:guide id="3" orient="horz" pos="596">
          <p15:clr>
            <a:srgbClr val="FBAE40"/>
          </p15:clr>
        </p15:guide>
        <p15:guide id="4" orient="horz" pos="1653">
          <p15:clr>
            <a:srgbClr val="FBAE40"/>
          </p15:clr>
        </p15:guide>
        <p15:guide id="5" orient="horz" pos="2564">
          <p15:clr>
            <a:srgbClr val="FBAE40"/>
          </p15:clr>
        </p15:guide>
        <p15:guide id="6" orient="horz" pos="1513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HEADLINE EINFÜGEN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62F6D41-300A-44A6-A773-F84C7424C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5674647-E98A-4E91-B769-603FBD38F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836340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E7FEC2D-DBFC-481D-89EF-55316F02D4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BC5583F-31A1-412C-900F-41106AD78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817796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360000" y="5524114"/>
            <a:ext cx="4284008" cy="179984"/>
          </a:xfrm>
          <a:prstGeom prst="rect">
            <a:avLst/>
          </a:prstGeom>
        </p:spPr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DEEBD-E611-4601-8478-2EAA0B8A850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8522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 HERVORHEBUNG MIT VIEL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88A6D120-9FDF-4BA4-88F2-0C6E4507EEA9}"/>
              </a:ext>
            </a:extLst>
          </p:cNvPr>
          <p:cNvSpPr/>
          <p:nvPr userDrawn="1"/>
        </p:nvSpPr>
        <p:spPr>
          <a:xfrm>
            <a:off x="0" y="0"/>
            <a:ext cx="9144000" cy="51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5F15F71-44DB-4D13-AE55-D28F1D1B73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8000" y="756000"/>
            <a:ext cx="8172000" cy="720000"/>
          </a:xfrm>
        </p:spPr>
        <p:txBody>
          <a:bodyPr/>
          <a:lstStyle>
            <a:lvl1pPr>
              <a:lnSpc>
                <a:spcPts val="5700"/>
              </a:lnSpc>
              <a:defRPr sz="4800" b="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Kapitel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F3B6EDCF-E80D-4E83-A8E4-8D2B26F44C7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8000" y="1476441"/>
            <a:ext cx="8172000" cy="1439863"/>
          </a:xfrm>
        </p:spPr>
        <p:txBody>
          <a:bodyPr/>
          <a:lstStyle>
            <a:lvl1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1pPr>
            <a:lvl2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2pPr>
            <a:lvl3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3pPr>
            <a:lvl4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4pPr>
            <a:lvl5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5pPr>
            <a:lvl6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6pPr>
            <a:lvl7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7pPr>
            <a:lvl8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8pPr>
            <a:lvl9pPr>
              <a:lnSpc>
                <a:spcPts val="5700"/>
              </a:lnSpc>
              <a:defRPr sz="4800" b="1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Hervorhebung</a:t>
            </a:r>
          </a:p>
        </p:txBody>
      </p:sp>
    </p:spTree>
    <p:extLst>
      <p:ext uri="{BB962C8B-B14F-4D97-AF65-F5344CB8AC3E}">
        <p14:creationId xmlns:p14="http://schemas.microsoft.com/office/powerpoint/2010/main" val="29108949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 HERVORHEBUNG MIT VIEL INH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88A6D120-9FDF-4BA4-88F2-0C6E4507EEA9}"/>
              </a:ext>
            </a:extLst>
          </p:cNvPr>
          <p:cNvSpPr/>
          <p:nvPr userDrawn="1"/>
        </p:nvSpPr>
        <p:spPr>
          <a:xfrm>
            <a:off x="0" y="0"/>
            <a:ext cx="9144000" cy="514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5F15F71-44DB-4D13-AE55-D28F1D1B73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8000" y="828000"/>
            <a:ext cx="8172000" cy="540000"/>
          </a:xfrm>
        </p:spPr>
        <p:txBody>
          <a:bodyPr/>
          <a:lstStyle>
            <a:lvl1pPr>
              <a:lnSpc>
                <a:spcPts val="44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Kapitel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F3B6EDCF-E80D-4E83-A8E4-8D2B26F44C7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68000" y="1367999"/>
            <a:ext cx="8172000" cy="2916000"/>
          </a:xfrm>
        </p:spPr>
        <p:txBody>
          <a:bodyPr/>
          <a:lstStyle>
            <a:lvl1pPr>
              <a:lnSpc>
                <a:spcPts val="4400"/>
              </a:lnSpc>
              <a:spcAft>
                <a:spcPts val="0"/>
              </a:spcAft>
              <a:defRPr sz="3600" b="0">
                <a:solidFill>
                  <a:schemeClr val="bg1"/>
                </a:solidFill>
              </a:defRPr>
            </a:lvl1pPr>
            <a:lvl2pPr>
              <a:lnSpc>
                <a:spcPts val="4400"/>
              </a:lnSpc>
              <a:defRPr sz="3600" b="0">
                <a:solidFill>
                  <a:schemeClr val="bg1"/>
                </a:solidFill>
              </a:defRPr>
            </a:lvl2pPr>
            <a:lvl3pPr>
              <a:lnSpc>
                <a:spcPts val="4400"/>
              </a:lnSpc>
              <a:defRPr sz="3600" b="0">
                <a:solidFill>
                  <a:schemeClr val="bg1"/>
                </a:solidFill>
              </a:defRPr>
            </a:lvl3pPr>
            <a:lvl4pPr>
              <a:lnSpc>
                <a:spcPts val="4400"/>
              </a:lnSpc>
              <a:defRPr sz="3600" b="0">
                <a:solidFill>
                  <a:schemeClr val="bg1"/>
                </a:solidFill>
              </a:defRPr>
            </a:lvl4pPr>
            <a:lvl5pPr>
              <a:lnSpc>
                <a:spcPts val="4400"/>
              </a:lnSpc>
              <a:defRPr sz="3600" b="0">
                <a:solidFill>
                  <a:schemeClr val="bg1"/>
                </a:solidFill>
              </a:defRPr>
            </a:lvl5pPr>
            <a:lvl6pPr>
              <a:lnSpc>
                <a:spcPts val="4400"/>
              </a:lnSpc>
              <a:defRPr sz="3600" b="0">
                <a:solidFill>
                  <a:schemeClr val="bg1"/>
                </a:solidFill>
              </a:defRPr>
            </a:lvl6pPr>
            <a:lvl7pPr>
              <a:lnSpc>
                <a:spcPts val="4400"/>
              </a:lnSpc>
              <a:defRPr sz="3600" b="0">
                <a:solidFill>
                  <a:schemeClr val="bg1"/>
                </a:solidFill>
              </a:defRPr>
            </a:lvl7pPr>
            <a:lvl8pPr>
              <a:lnSpc>
                <a:spcPts val="4400"/>
              </a:lnSpc>
              <a:defRPr sz="3600" b="0">
                <a:solidFill>
                  <a:schemeClr val="bg1"/>
                </a:solidFill>
              </a:defRPr>
            </a:lvl8pPr>
            <a:lvl9pPr>
              <a:lnSpc>
                <a:spcPts val="4400"/>
              </a:lnSpc>
              <a:defRPr sz="3600" b="0">
                <a:solidFill>
                  <a:schemeClr val="bg1"/>
                </a:solidFill>
              </a:defRPr>
            </a:lvl9pPr>
          </a:lstStyle>
          <a:p>
            <a:pPr lvl="0"/>
            <a:r>
              <a:rPr lang="de-DE" dirty="0"/>
              <a:t>Hervorhebung</a:t>
            </a:r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970510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line //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KAPITEL | CHART-HEADLINE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 defTabSz="234000">
              <a:tabLst>
                <a:tab pos="234000" algn="l"/>
              </a:tabLst>
              <a:defRPr/>
            </a:lvl2pPr>
            <a:lvl3pPr defTabSz="234000">
              <a:tabLst>
                <a:tab pos="234000" algn="l"/>
              </a:tabLst>
              <a:defRPr/>
            </a:lvl3pPr>
            <a:lvl4pPr defTabSz="234000">
              <a:tabLst>
                <a:tab pos="234000" algn="l"/>
              </a:tabLst>
              <a:defRPr/>
            </a:lvl4pPr>
            <a:lvl5pPr defTabSz="234000">
              <a:tabLst>
                <a:tab pos="234000" algn="l"/>
              </a:tabLst>
              <a:defRPr/>
            </a:lvl5pPr>
            <a:lvl6pPr marL="0" indent="0" defTabSz="234000">
              <a:buFont typeface="+mj-lt"/>
              <a:buNone/>
              <a:tabLst>
                <a:tab pos="234000" algn="l"/>
              </a:tabLst>
              <a:defRPr/>
            </a:lvl6pPr>
            <a:lvl7pPr defTabSz="234000">
              <a:tabLst>
                <a:tab pos="234000" algn="l"/>
              </a:tabLst>
              <a:defRPr/>
            </a:lvl7pPr>
            <a:lvl8pPr defTabSz="234000">
              <a:tabLst>
                <a:tab pos="234000" algn="l"/>
              </a:tabLst>
              <a:defRPr/>
            </a:lvl8pPr>
            <a:lvl9pPr defTabSz="234000">
              <a:tabLst>
                <a:tab pos="234000" algn="l"/>
              </a:tabLst>
              <a:defRPr/>
            </a:lvl9pPr>
          </a:lstStyle>
          <a:p>
            <a:pPr lvl="0"/>
            <a:r>
              <a:rPr lang="de-DE" dirty="0" err="1"/>
              <a:t>Subline</a:t>
            </a:r>
            <a:r>
              <a:rPr lang="de-DE" dirty="0"/>
              <a:t> auf erster Ebene // für weitere Ebenen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261E425-9AF3-4B68-A7DE-55697E59E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70586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eadline // 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KAPITEL | CHART-HEADLINE</a:t>
            </a: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261E425-9AF3-4B68-A7DE-55697E59E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5" name="Tabellenplatzhalter 4">
            <a:extLst>
              <a:ext uri="{FF2B5EF4-FFF2-40B4-BE49-F238E27FC236}">
                <a16:creationId xmlns:a16="http://schemas.microsoft.com/office/drawing/2014/main" id="{F5A8BB0B-4BD0-4791-8A9B-89C9D0000E35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68000" y="918000"/>
            <a:ext cx="8172000" cy="336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Tabelle durch Klicken auf Symbol hinzufügen</a:t>
            </a:r>
            <a:endParaRPr lang="de-DE" dirty="0"/>
          </a:p>
        </p:txBody>
      </p:sp>
      <p:grpSp>
        <p:nvGrpSpPr>
          <p:cNvPr id="6" name="Regieanweisungen">
            <a:extLst>
              <a:ext uri="{FF2B5EF4-FFF2-40B4-BE49-F238E27FC236}">
                <a16:creationId xmlns:a16="http://schemas.microsoft.com/office/drawing/2014/main" id="{20CE116F-C667-495A-B654-8B72C3A079E7}"/>
              </a:ext>
            </a:extLst>
          </p:cNvPr>
          <p:cNvGrpSpPr/>
          <p:nvPr userDrawn="1"/>
        </p:nvGrpSpPr>
        <p:grpSpPr>
          <a:xfrm>
            <a:off x="-2628800" y="-468000"/>
            <a:ext cx="14833648" cy="6083999"/>
            <a:chOff x="-2628800" y="-468000"/>
            <a:chExt cx="14833648" cy="6083999"/>
          </a:xfrm>
        </p:grpSpPr>
        <p:sp>
          <p:nvSpPr>
            <p:cNvPr id="16" name="Listenebenen">
              <a:extLst>
                <a:ext uri="{FF2B5EF4-FFF2-40B4-BE49-F238E27FC236}">
                  <a16:creationId xmlns:a16="http://schemas.microsoft.com/office/drawing/2014/main" id="{84A0104B-AA90-4DE7-ADAE-6959FBC15DB1}"/>
                </a:ext>
              </a:extLst>
            </p:cNvPr>
            <p:cNvSpPr txBox="1"/>
            <p:nvPr userDrawn="1"/>
          </p:nvSpPr>
          <p:spPr>
            <a:xfrm rot="10800000" flipH="1" flipV="1">
              <a:off x="-2628800" y="1368000"/>
              <a:ext cx="2520800" cy="1527786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0595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Einfärbung einer Spalte/Zeile: </a:t>
              </a:r>
              <a:br>
                <a:rPr lang="de-DE" sz="1200" b="0" baseline="0" dirty="0">
                  <a:solidFill>
                    <a:schemeClr val="tx1"/>
                  </a:solidFill>
                  <a:latin typeface="+mn-lt"/>
                </a:rPr>
              </a:b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Markieren der Spalte/Zeile:</a:t>
              </a:r>
            </a:p>
            <a:p>
              <a:pPr marL="0" marR="0" lvl="0" indent="0" algn="r" defTabSz="90595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 Entwurf / Tabellentools &gt; Schattierung &gt;</a:t>
              </a:r>
            </a:p>
            <a:p>
              <a:pPr marL="0" marR="0" lvl="0" indent="0" algn="r" defTabSz="90595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de-DE" sz="1200" b="1" baseline="0" dirty="0">
                <a:solidFill>
                  <a:schemeClr val="tx1"/>
                </a:solidFill>
                <a:latin typeface="+mn-lt"/>
              </a:endParaRPr>
            </a:p>
            <a:p>
              <a:pPr marL="0" marR="0" lvl="0" indent="0" algn="r" defTabSz="90595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Die gewünschte Farbe aus den Designfarben auswählen</a:t>
              </a:r>
            </a:p>
          </p:txBody>
        </p:sp>
        <p:sp>
          <p:nvSpPr>
            <p:cNvPr id="10" name="Zurücksetzen">
              <a:extLst>
                <a:ext uri="{FF2B5EF4-FFF2-40B4-BE49-F238E27FC236}">
                  <a16:creationId xmlns:a16="http://schemas.microsoft.com/office/drawing/2014/main" id="{431D1FFE-03BA-4520-A89B-CDD1BC7E4751}"/>
                </a:ext>
              </a:extLst>
            </p:cNvPr>
            <p:cNvSpPr txBox="1"/>
            <p:nvPr userDrawn="1"/>
          </p:nvSpPr>
          <p:spPr>
            <a:xfrm rot="10800000" flipH="1" flipV="1">
              <a:off x="9252000" y="648000"/>
              <a:ext cx="1944000" cy="612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Folie in Ursprungsform </a:t>
              </a:r>
            </a:p>
            <a:p>
              <a:pPr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bringen über Menü:</a:t>
              </a:r>
            </a:p>
            <a:p>
              <a:pPr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Start &gt; Folien &gt; Zurücksetzen</a:t>
              </a:r>
            </a:p>
          </p:txBody>
        </p:sp>
        <p:sp>
          <p:nvSpPr>
            <p:cNvPr id="11" name="Hilfslinien">
              <a:extLst>
                <a:ext uri="{FF2B5EF4-FFF2-40B4-BE49-F238E27FC236}">
                  <a16:creationId xmlns:a16="http://schemas.microsoft.com/office/drawing/2014/main" id="{38EA8585-E11F-4D10-9DAB-78E6756B2D63}"/>
                </a:ext>
              </a:extLst>
            </p:cNvPr>
            <p:cNvSpPr txBox="1"/>
            <p:nvPr userDrawn="1"/>
          </p:nvSpPr>
          <p:spPr>
            <a:xfrm rot="10800000" flipH="1" flipV="1">
              <a:off x="431801" y="-468000"/>
              <a:ext cx="8280400" cy="360000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b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3341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Löschen einer Spalte/Zeile: </a:t>
              </a:r>
              <a:r>
                <a:rPr kumimoji="0" lang="de-DE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Markieren der Spalte/Zeile: Layout &gt; Löschen &gt; Spalte bzw. Zeile löschen</a:t>
              </a:r>
            </a:p>
          </p:txBody>
        </p:sp>
        <p:sp>
          <p:nvSpPr>
            <p:cNvPr id="12" name="Fußzeile">
              <a:extLst>
                <a:ext uri="{FF2B5EF4-FFF2-40B4-BE49-F238E27FC236}">
                  <a16:creationId xmlns:a16="http://schemas.microsoft.com/office/drawing/2014/main" id="{4EFB3271-7B15-42ED-A704-B39FAEDC1436}"/>
                </a:ext>
              </a:extLst>
            </p:cNvPr>
            <p:cNvSpPr txBox="1"/>
            <p:nvPr userDrawn="1"/>
          </p:nvSpPr>
          <p:spPr>
            <a:xfrm rot="10800000" flipH="1" flipV="1">
              <a:off x="431800" y="5255998"/>
              <a:ext cx="8280400" cy="360001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103341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Fußzeile anpassen: </a:t>
              </a: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Einfügen &gt; Text &gt; Kopf- und Fußzeile</a:t>
              </a:r>
            </a:p>
          </p:txBody>
        </p:sp>
        <p:sp>
          <p:nvSpPr>
            <p:cNvPr id="13" name="Layoutwechsel">
              <a:extLst>
                <a:ext uri="{FF2B5EF4-FFF2-40B4-BE49-F238E27FC236}">
                  <a16:creationId xmlns:a16="http://schemas.microsoft.com/office/drawing/2014/main" id="{6BCDAEA0-53BC-4E57-84CA-5C530F05A90E}"/>
                </a:ext>
              </a:extLst>
            </p:cNvPr>
            <p:cNvSpPr txBox="1"/>
            <p:nvPr userDrawn="1"/>
          </p:nvSpPr>
          <p:spPr>
            <a:xfrm rot="10800000" flipH="1" flipV="1">
              <a:off x="9252000" y="2283786"/>
              <a:ext cx="2952848" cy="1044048"/>
            </a:xfrm>
            <a:prstGeom prst="rect">
              <a:avLst/>
            </a:prstGeom>
            <a:noFill/>
            <a:ln w="12700">
              <a:noFill/>
            </a:ln>
          </p:spPr>
          <p:txBody>
            <a:bodyPr vert="horz" wrap="square" lIns="0" tIns="0" rIns="0" bIns="0" rtlCol="0" anchor="t" anchorCtr="0">
              <a:noAutofit/>
            </a:bodyPr>
            <a:lstStyle>
              <a:defPPr>
                <a:defRPr lang="de-DE"/>
              </a:defPPr>
              <a:lvl1pPr marL="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52152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04305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6458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86112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607640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129168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650696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172224" algn="l" defTabSz="1043056" rtl="0" eaLnBrk="1" latinLnBrk="0" hangingPunct="1">
                <a:defRPr sz="2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0" baseline="0" dirty="0">
                  <a:solidFill>
                    <a:schemeClr val="tx1"/>
                  </a:solidFill>
                  <a:latin typeface="+mn-lt"/>
                </a:rPr>
                <a:t>Einfügen einer Spalte/Zeile:</a:t>
              </a:r>
            </a:p>
            <a:p>
              <a:pPr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Markieren der Spalte/Zeile neben der eine weitere eingefügt werden soll:</a:t>
              </a:r>
            </a:p>
            <a:p>
              <a:pPr indent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de-DE" sz="1200" b="1" baseline="0" dirty="0">
                  <a:solidFill>
                    <a:schemeClr val="tx1"/>
                  </a:solidFill>
                  <a:latin typeface="+mn-lt"/>
                </a:rPr>
                <a:t>Layout &gt; Hier die gewünschte Einfügeoption auswählen</a:t>
              </a:r>
            </a:p>
          </p:txBody>
        </p:sp>
      </p:grpSp>
      <p:cxnSp>
        <p:nvCxnSpPr>
          <p:cNvPr id="19" name="Gerader Verbinder 18">
            <a:extLst>
              <a:ext uri="{FF2B5EF4-FFF2-40B4-BE49-F238E27FC236}">
                <a16:creationId xmlns:a16="http://schemas.microsoft.com/office/drawing/2014/main" id="{4573989D-8FFD-4555-AAB7-592C2CE3AC9F}"/>
              </a:ext>
            </a:extLst>
          </p:cNvPr>
          <p:cNvCxnSpPr/>
          <p:nvPr userDrawn="1"/>
        </p:nvCxnSpPr>
        <p:spPr>
          <a:xfrm>
            <a:off x="0" y="4485600"/>
            <a:ext cx="9144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fik 3">
            <a:extLst>
              <a:ext uri="{FF2B5EF4-FFF2-40B4-BE49-F238E27FC236}">
                <a16:creationId xmlns:a16="http://schemas.microsoft.com/office/drawing/2014/main" id="{F3269418-AEC9-43D6-9A0C-41CA02546BA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513"/>
          <a:stretch/>
        </p:blipFill>
        <p:spPr>
          <a:xfrm>
            <a:off x="9252000" y="3327773"/>
            <a:ext cx="2067213" cy="864158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081CC49D-33BF-49DC-B533-86BE2EB412A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08000" y="4679640"/>
            <a:ext cx="1512000" cy="28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5419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 vollfläch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>
            <a:extLst>
              <a:ext uri="{FF2B5EF4-FFF2-40B4-BE49-F238E27FC236}">
                <a16:creationId xmlns:a16="http://schemas.microsoft.com/office/drawing/2014/main" id="{EC3A98A1-0379-4B57-A126-017C70E1949C}"/>
              </a:ext>
            </a:extLst>
          </p:cNvPr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5148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 dirty="0"/>
              <a:t>Vollbild durch klicken einfügen.</a:t>
            </a:r>
          </a:p>
        </p:txBody>
      </p:sp>
    </p:spTree>
    <p:extLst>
      <p:ext uri="{BB962C8B-B14F-4D97-AF65-F5344CB8AC3E}">
        <p14:creationId xmlns:p14="http://schemas.microsoft.com/office/powerpoint/2010/main" val="3911177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kle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>
            <a:extLst>
              <a:ext uri="{FF2B5EF4-FFF2-40B4-BE49-F238E27FC236}">
                <a16:creationId xmlns:a16="http://schemas.microsoft.com/office/drawing/2014/main" id="{EC3A98A1-0379-4B57-A126-017C70E1949C}"/>
              </a:ext>
            </a:extLst>
          </p:cNvPr>
          <p:cNvSpPr>
            <a:spLocks noGrp="1" noChangeAspect="1"/>
          </p:cNvSpPr>
          <p:nvPr>
            <p:ph type="pic" sz="quarter" idx="10"/>
          </p:nvPr>
        </p:nvSpPr>
        <p:spPr>
          <a:xfrm>
            <a:off x="2052000" y="468000"/>
            <a:ext cx="5040000" cy="336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7D7879-BA70-4DD0-99E9-74C1A1FA34B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B422CC4-3EFE-4A06-B194-FAB2C24ECED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6DC3B07E-B021-4B5C-9450-33EDD58444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051999" y="3952800"/>
            <a:ext cx="5040000" cy="324000"/>
          </a:xfrm>
        </p:spPr>
        <p:txBody>
          <a:bodyPr/>
          <a:lstStyle>
            <a:lvl1pPr>
              <a:lnSpc>
                <a:spcPts val="1200"/>
              </a:lnSpc>
              <a:spcAft>
                <a:spcPts val="0"/>
              </a:spcAft>
              <a:defRPr sz="900"/>
            </a:lvl1pPr>
            <a:lvl2pPr>
              <a:lnSpc>
                <a:spcPts val="1200"/>
              </a:lnSpc>
              <a:spcAft>
                <a:spcPts val="0"/>
              </a:spcAft>
              <a:defRPr sz="900"/>
            </a:lvl2pPr>
            <a:lvl3pPr>
              <a:lnSpc>
                <a:spcPts val="1200"/>
              </a:lnSpc>
              <a:spcAft>
                <a:spcPts val="0"/>
              </a:spcAft>
              <a:defRPr sz="900"/>
            </a:lvl3pPr>
            <a:lvl4pPr>
              <a:lnSpc>
                <a:spcPts val="1200"/>
              </a:lnSpc>
              <a:spcAft>
                <a:spcPts val="0"/>
              </a:spcAft>
              <a:defRPr sz="900"/>
            </a:lvl4pPr>
            <a:lvl5pPr>
              <a:lnSpc>
                <a:spcPts val="1200"/>
              </a:lnSpc>
              <a:spcAft>
                <a:spcPts val="0"/>
              </a:spcAft>
              <a:defRPr sz="900"/>
            </a:lvl5pPr>
            <a:lvl6pPr>
              <a:lnSpc>
                <a:spcPts val="1200"/>
              </a:lnSpc>
              <a:spcAft>
                <a:spcPts val="0"/>
              </a:spcAft>
              <a:defRPr sz="900"/>
            </a:lvl6pPr>
            <a:lvl7pPr>
              <a:lnSpc>
                <a:spcPts val="1200"/>
              </a:lnSpc>
              <a:spcAft>
                <a:spcPts val="0"/>
              </a:spcAft>
              <a:defRPr sz="900"/>
            </a:lvl7pPr>
            <a:lvl8pPr>
              <a:lnSpc>
                <a:spcPts val="1200"/>
              </a:lnSpc>
              <a:spcAft>
                <a:spcPts val="0"/>
              </a:spcAft>
              <a:defRPr sz="900"/>
            </a:lvl8pPr>
            <a:lvl9pPr>
              <a:lnSpc>
                <a:spcPts val="1200"/>
              </a:lnSpc>
              <a:spcAft>
                <a:spcPts val="0"/>
              </a:spcAft>
              <a:defRPr sz="900"/>
            </a:lvl9pPr>
          </a:lstStyle>
          <a:p>
            <a:pPr lvl="0"/>
            <a:r>
              <a:rPr lang="de-DE" dirty="0"/>
              <a:t>Bildunterzeile // für weitere Ebenen (Text) 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23257041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292" userDrawn="1">
          <p15:clr>
            <a:srgbClr val="FBAE40"/>
          </p15:clr>
        </p15:guide>
        <p15:guide id="2" pos="4468" userDrawn="1">
          <p15:clr>
            <a:srgbClr val="FBAE40"/>
          </p15:clr>
        </p15:guide>
        <p15:guide id="3" orient="horz" pos="291" userDrawn="1">
          <p15:clr>
            <a:srgbClr val="FBAE40"/>
          </p15:clr>
        </p15:guide>
        <p15:guide id="4" orient="horz" pos="2419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>
            <a:extLst>
              <a:ext uri="{FF2B5EF4-FFF2-40B4-BE49-F238E27FC236}">
                <a16:creationId xmlns:a16="http://schemas.microsoft.com/office/drawing/2014/main" id="{EC3A98A1-0379-4B57-A126-017C70E194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8000" y="468000"/>
            <a:ext cx="3960000" cy="264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7D7879-BA70-4DD0-99E9-74C1A1FA34B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B422CC4-3EFE-4A06-B194-FAB2C24ECED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6DC3B07E-B021-4B5C-9450-33EDD58444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8000" y="3240000"/>
            <a:ext cx="3960000" cy="1044000"/>
          </a:xfrm>
        </p:spPr>
        <p:txBody>
          <a:bodyPr/>
          <a:lstStyle>
            <a:lvl1pPr>
              <a:lnSpc>
                <a:spcPts val="1200"/>
              </a:lnSpc>
              <a:spcAft>
                <a:spcPts val="0"/>
              </a:spcAft>
              <a:defRPr sz="900"/>
            </a:lvl1pPr>
            <a:lvl2pPr>
              <a:lnSpc>
                <a:spcPts val="1200"/>
              </a:lnSpc>
              <a:spcAft>
                <a:spcPts val="0"/>
              </a:spcAft>
              <a:defRPr sz="900"/>
            </a:lvl2pPr>
            <a:lvl3pPr>
              <a:lnSpc>
                <a:spcPts val="1200"/>
              </a:lnSpc>
              <a:spcAft>
                <a:spcPts val="0"/>
              </a:spcAft>
              <a:defRPr sz="900"/>
            </a:lvl3pPr>
            <a:lvl4pPr>
              <a:lnSpc>
                <a:spcPts val="1200"/>
              </a:lnSpc>
              <a:spcAft>
                <a:spcPts val="0"/>
              </a:spcAft>
              <a:defRPr sz="900"/>
            </a:lvl4pPr>
            <a:lvl5pPr>
              <a:lnSpc>
                <a:spcPts val="1200"/>
              </a:lnSpc>
              <a:spcAft>
                <a:spcPts val="0"/>
              </a:spcAft>
              <a:defRPr sz="900"/>
            </a:lvl5pPr>
            <a:lvl6pPr>
              <a:lnSpc>
                <a:spcPts val="1200"/>
              </a:lnSpc>
              <a:spcAft>
                <a:spcPts val="0"/>
              </a:spcAft>
              <a:defRPr sz="900"/>
            </a:lvl6pPr>
            <a:lvl7pPr>
              <a:lnSpc>
                <a:spcPts val="1200"/>
              </a:lnSpc>
              <a:spcAft>
                <a:spcPts val="0"/>
              </a:spcAft>
              <a:defRPr sz="900"/>
            </a:lvl7pPr>
            <a:lvl8pPr>
              <a:lnSpc>
                <a:spcPts val="1200"/>
              </a:lnSpc>
              <a:spcAft>
                <a:spcPts val="0"/>
              </a:spcAft>
              <a:defRPr sz="900"/>
            </a:lvl8pPr>
            <a:lvl9pPr>
              <a:lnSpc>
                <a:spcPts val="1200"/>
              </a:lnSpc>
              <a:spcAft>
                <a:spcPts val="0"/>
              </a:spcAft>
              <a:defRPr sz="900"/>
            </a:lvl9pPr>
          </a:lstStyle>
          <a:p>
            <a:pPr lvl="0"/>
            <a:r>
              <a:rPr lang="de-DE" dirty="0"/>
              <a:t>Bildunterzeile </a:t>
            </a:r>
            <a:r>
              <a:rPr lang="de-DE" dirty="0" err="1"/>
              <a:t>Bildunterzeile</a:t>
            </a:r>
            <a:r>
              <a:rPr lang="de-DE" dirty="0"/>
              <a:t> // für weitere Ebenen (Text) 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8" name="Bildplatzhalter 6">
            <a:extLst>
              <a:ext uri="{FF2B5EF4-FFF2-40B4-BE49-F238E27FC236}">
                <a16:creationId xmlns:a16="http://schemas.microsoft.com/office/drawing/2014/main" id="{CFABEA7C-7103-4FAC-AAB1-B8FF0684867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680000" y="468000"/>
            <a:ext cx="3960000" cy="264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9" name="Textplatzhalter 5">
            <a:extLst>
              <a:ext uri="{FF2B5EF4-FFF2-40B4-BE49-F238E27FC236}">
                <a16:creationId xmlns:a16="http://schemas.microsoft.com/office/drawing/2014/main" id="{9CA26BD8-E4CD-4A9F-ACC0-895F1FD2744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80000" y="3240000"/>
            <a:ext cx="3960000" cy="1044000"/>
          </a:xfrm>
        </p:spPr>
        <p:txBody>
          <a:bodyPr/>
          <a:lstStyle>
            <a:lvl1pPr>
              <a:lnSpc>
                <a:spcPts val="1200"/>
              </a:lnSpc>
              <a:spcAft>
                <a:spcPts val="0"/>
              </a:spcAft>
              <a:defRPr sz="900"/>
            </a:lvl1pPr>
            <a:lvl2pPr>
              <a:lnSpc>
                <a:spcPts val="1200"/>
              </a:lnSpc>
              <a:spcAft>
                <a:spcPts val="0"/>
              </a:spcAft>
              <a:defRPr sz="900"/>
            </a:lvl2pPr>
            <a:lvl3pPr>
              <a:lnSpc>
                <a:spcPts val="1200"/>
              </a:lnSpc>
              <a:spcAft>
                <a:spcPts val="0"/>
              </a:spcAft>
              <a:defRPr sz="900"/>
            </a:lvl3pPr>
            <a:lvl4pPr>
              <a:lnSpc>
                <a:spcPts val="1200"/>
              </a:lnSpc>
              <a:spcAft>
                <a:spcPts val="0"/>
              </a:spcAft>
              <a:defRPr sz="900"/>
            </a:lvl4pPr>
            <a:lvl5pPr>
              <a:lnSpc>
                <a:spcPts val="1200"/>
              </a:lnSpc>
              <a:spcAft>
                <a:spcPts val="0"/>
              </a:spcAft>
              <a:defRPr sz="900"/>
            </a:lvl5pPr>
            <a:lvl6pPr>
              <a:lnSpc>
                <a:spcPts val="1200"/>
              </a:lnSpc>
              <a:spcAft>
                <a:spcPts val="0"/>
              </a:spcAft>
              <a:defRPr sz="900"/>
            </a:lvl6pPr>
            <a:lvl7pPr>
              <a:lnSpc>
                <a:spcPts val="1200"/>
              </a:lnSpc>
              <a:spcAft>
                <a:spcPts val="0"/>
              </a:spcAft>
              <a:defRPr sz="900"/>
            </a:lvl7pPr>
            <a:lvl8pPr>
              <a:lnSpc>
                <a:spcPts val="1200"/>
              </a:lnSpc>
              <a:spcAft>
                <a:spcPts val="0"/>
              </a:spcAft>
              <a:defRPr sz="900"/>
            </a:lvl8pPr>
            <a:lvl9pPr>
              <a:lnSpc>
                <a:spcPts val="1200"/>
              </a:lnSpc>
              <a:spcAft>
                <a:spcPts val="0"/>
              </a:spcAft>
              <a:defRPr sz="900"/>
            </a:lvl9pPr>
          </a:lstStyle>
          <a:p>
            <a:pPr lvl="0"/>
            <a:r>
              <a:rPr lang="de-DE" dirty="0"/>
              <a:t>Bildunterzeile </a:t>
            </a:r>
            <a:r>
              <a:rPr lang="de-DE" dirty="0" err="1"/>
              <a:t>Bildunterzeile</a:t>
            </a:r>
            <a:r>
              <a:rPr lang="de-DE" dirty="0"/>
              <a:t> // für weitere Ebenen (Text)  &gt;&gt; Menü &gt; Start &gt; Absatz &gt; Listenebene erhöhen</a:t>
            </a:r>
          </a:p>
          <a:p>
            <a:pPr lvl="1"/>
            <a:r>
              <a:rPr lang="de-DE" dirty="0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6226435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45" userDrawn="1">
          <p15:clr>
            <a:srgbClr val="FBAE40"/>
          </p15:clr>
        </p15:guide>
        <p15:guide id="2" pos="5443" userDrawn="1">
          <p15:clr>
            <a:srgbClr val="FBAE40"/>
          </p15:clr>
        </p15:guide>
        <p15:guide id="3" orient="horz" pos="291">
          <p15:clr>
            <a:srgbClr val="FBAE40"/>
          </p15:clr>
        </p15:guide>
        <p15:guide id="4" orient="horz" pos="1963" userDrawn="1">
          <p15:clr>
            <a:srgbClr val="FBAE40"/>
          </p15:clr>
        </p15:guide>
        <p15:guide id="5" pos="279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ilder inkl.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>
            <a:extLst>
              <a:ext uri="{FF2B5EF4-FFF2-40B4-BE49-F238E27FC236}">
                <a16:creationId xmlns:a16="http://schemas.microsoft.com/office/drawing/2014/main" id="{EC3A98A1-0379-4B57-A126-017C70E194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8000" y="954000"/>
            <a:ext cx="3960000" cy="264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97D7879-BA70-4DD0-99E9-74C1A1FA34B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720000" y="4840014"/>
            <a:ext cx="6300000" cy="108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MENSCHLICH – WELTOFFEN – LEISTUNGSSTARK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B422CC4-3EFE-4A06-B194-FAB2C24ECED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‹Nr.›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6DC3B07E-B021-4B5C-9450-33EDD58444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8000" y="3708000"/>
            <a:ext cx="3960000" cy="576000"/>
          </a:xfrm>
        </p:spPr>
        <p:txBody>
          <a:bodyPr/>
          <a:lstStyle>
            <a:lvl1pPr>
              <a:lnSpc>
                <a:spcPts val="1200"/>
              </a:lnSpc>
              <a:spcAft>
                <a:spcPts val="0"/>
              </a:spcAft>
              <a:defRPr sz="900"/>
            </a:lvl1pPr>
            <a:lvl2pPr>
              <a:lnSpc>
                <a:spcPts val="1200"/>
              </a:lnSpc>
              <a:spcAft>
                <a:spcPts val="0"/>
              </a:spcAft>
              <a:defRPr sz="900"/>
            </a:lvl2pPr>
            <a:lvl3pPr>
              <a:lnSpc>
                <a:spcPts val="1200"/>
              </a:lnSpc>
              <a:spcAft>
                <a:spcPts val="0"/>
              </a:spcAft>
              <a:defRPr sz="900"/>
            </a:lvl3pPr>
            <a:lvl4pPr>
              <a:lnSpc>
                <a:spcPts val="1200"/>
              </a:lnSpc>
              <a:spcAft>
                <a:spcPts val="0"/>
              </a:spcAft>
              <a:defRPr sz="900"/>
            </a:lvl4pPr>
            <a:lvl5pPr>
              <a:lnSpc>
                <a:spcPts val="1200"/>
              </a:lnSpc>
              <a:spcAft>
                <a:spcPts val="0"/>
              </a:spcAft>
              <a:defRPr sz="900"/>
            </a:lvl5pPr>
            <a:lvl6pPr>
              <a:lnSpc>
                <a:spcPts val="1200"/>
              </a:lnSpc>
              <a:spcAft>
                <a:spcPts val="0"/>
              </a:spcAft>
              <a:defRPr sz="900"/>
            </a:lvl6pPr>
            <a:lvl7pPr>
              <a:lnSpc>
                <a:spcPts val="1200"/>
              </a:lnSpc>
              <a:spcAft>
                <a:spcPts val="0"/>
              </a:spcAft>
              <a:defRPr sz="900"/>
            </a:lvl7pPr>
            <a:lvl8pPr>
              <a:lnSpc>
                <a:spcPts val="1200"/>
              </a:lnSpc>
              <a:spcAft>
                <a:spcPts val="0"/>
              </a:spcAft>
              <a:defRPr sz="900"/>
            </a:lvl8pPr>
            <a:lvl9pPr>
              <a:lnSpc>
                <a:spcPts val="1200"/>
              </a:lnSpc>
              <a:spcAft>
                <a:spcPts val="0"/>
              </a:spcAft>
              <a:defRPr sz="900"/>
            </a:lvl9pPr>
          </a:lstStyle>
          <a:p>
            <a:pPr lvl="0"/>
            <a:r>
              <a:rPr lang="de-DE" dirty="0"/>
              <a:t>Bildunterzeile // für weitere Ebenen (Text) 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8" name="Bildplatzhalter 6">
            <a:extLst>
              <a:ext uri="{FF2B5EF4-FFF2-40B4-BE49-F238E27FC236}">
                <a16:creationId xmlns:a16="http://schemas.microsoft.com/office/drawing/2014/main" id="{CFABEA7C-7103-4FAC-AAB1-B8FF0684867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680000" y="954000"/>
            <a:ext cx="3960000" cy="2646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9" name="Textplatzhalter 5">
            <a:extLst>
              <a:ext uri="{FF2B5EF4-FFF2-40B4-BE49-F238E27FC236}">
                <a16:creationId xmlns:a16="http://schemas.microsoft.com/office/drawing/2014/main" id="{9CA26BD8-E4CD-4A9F-ACC0-895F1FD2744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80000" y="3708000"/>
            <a:ext cx="3960000" cy="576000"/>
          </a:xfrm>
        </p:spPr>
        <p:txBody>
          <a:bodyPr/>
          <a:lstStyle>
            <a:lvl1pPr>
              <a:lnSpc>
                <a:spcPts val="1200"/>
              </a:lnSpc>
              <a:spcAft>
                <a:spcPts val="0"/>
              </a:spcAft>
              <a:defRPr sz="900"/>
            </a:lvl1pPr>
            <a:lvl2pPr>
              <a:lnSpc>
                <a:spcPts val="1200"/>
              </a:lnSpc>
              <a:spcAft>
                <a:spcPts val="0"/>
              </a:spcAft>
              <a:defRPr sz="900"/>
            </a:lvl2pPr>
            <a:lvl3pPr>
              <a:lnSpc>
                <a:spcPts val="1200"/>
              </a:lnSpc>
              <a:spcAft>
                <a:spcPts val="0"/>
              </a:spcAft>
              <a:defRPr sz="900"/>
            </a:lvl3pPr>
            <a:lvl4pPr>
              <a:lnSpc>
                <a:spcPts val="1200"/>
              </a:lnSpc>
              <a:spcAft>
                <a:spcPts val="0"/>
              </a:spcAft>
              <a:defRPr sz="900"/>
            </a:lvl4pPr>
            <a:lvl5pPr>
              <a:lnSpc>
                <a:spcPts val="1200"/>
              </a:lnSpc>
              <a:spcAft>
                <a:spcPts val="0"/>
              </a:spcAft>
              <a:defRPr sz="900"/>
            </a:lvl5pPr>
            <a:lvl6pPr>
              <a:lnSpc>
                <a:spcPts val="1200"/>
              </a:lnSpc>
              <a:spcAft>
                <a:spcPts val="0"/>
              </a:spcAft>
              <a:defRPr sz="900"/>
            </a:lvl6pPr>
            <a:lvl7pPr>
              <a:lnSpc>
                <a:spcPts val="1200"/>
              </a:lnSpc>
              <a:spcAft>
                <a:spcPts val="0"/>
              </a:spcAft>
              <a:defRPr sz="900"/>
            </a:lvl7pPr>
            <a:lvl8pPr>
              <a:lnSpc>
                <a:spcPts val="1200"/>
              </a:lnSpc>
              <a:spcAft>
                <a:spcPts val="0"/>
              </a:spcAft>
              <a:defRPr sz="900"/>
            </a:lvl8pPr>
            <a:lvl9pPr>
              <a:lnSpc>
                <a:spcPts val="1200"/>
              </a:lnSpc>
              <a:spcAft>
                <a:spcPts val="0"/>
              </a:spcAft>
              <a:defRPr sz="900"/>
            </a:lvl9pPr>
          </a:lstStyle>
          <a:p>
            <a:pPr lvl="0"/>
            <a:r>
              <a:rPr lang="de-DE" dirty="0"/>
              <a:t>Bildunterzeile // für weitere Ebenen (Text) 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0B3784F-BC20-4A45-986C-728B00F596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KAPITEL | CHART-HEADLINE</a:t>
            </a:r>
          </a:p>
        </p:txBody>
      </p:sp>
    </p:spTree>
    <p:extLst>
      <p:ext uri="{BB962C8B-B14F-4D97-AF65-F5344CB8AC3E}">
        <p14:creationId xmlns:p14="http://schemas.microsoft.com/office/powerpoint/2010/main" val="42622507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45">
          <p15:clr>
            <a:srgbClr val="FBAE40"/>
          </p15:clr>
        </p15:guide>
        <p15:guide id="3" orient="horz" pos="596" userDrawn="1">
          <p15:clr>
            <a:srgbClr val="FBAE40"/>
          </p15:clr>
        </p15:guide>
        <p15:guide id="4" orient="horz" pos="2269" userDrawn="1">
          <p15:clr>
            <a:srgbClr val="FBAE40"/>
          </p15:clr>
        </p15:guide>
        <p15:guide id="5" pos="2790">
          <p15:clr>
            <a:srgbClr val="FBAE40"/>
          </p15:clr>
        </p15:guide>
        <p15:guide id="6" pos="544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 userDrawn="1">
            <p:ph type="title"/>
          </p:nvPr>
        </p:nvSpPr>
        <p:spPr>
          <a:xfrm>
            <a:off x="468000" y="396000"/>
            <a:ext cx="7560000" cy="46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KAPITEL | CHART-HEADLINE</a:t>
            </a:r>
          </a:p>
        </p:txBody>
      </p:sp>
      <p:sp>
        <p:nvSpPr>
          <p:cNvPr id="3" name="Textplatzhalter 2"/>
          <p:cNvSpPr>
            <a:spLocks noGrp="1"/>
          </p:cNvSpPr>
          <p:nvPr userDrawn="1">
            <p:ph type="body" idx="1"/>
          </p:nvPr>
        </p:nvSpPr>
        <p:spPr>
          <a:xfrm>
            <a:off x="468000" y="918000"/>
            <a:ext cx="7560000" cy="3366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 err="1"/>
              <a:t>Subline</a:t>
            </a:r>
            <a:r>
              <a:rPr lang="de-DE" dirty="0"/>
              <a:t> auf erster Ebene // für weitere Ebenen (Text und Aufzählungen &gt;&gt; Menü &gt; Start &gt; Absatz &gt; Listenebene erhöhen 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  <a:p>
            <a:pPr lvl="5"/>
            <a:r>
              <a:rPr lang="de-DE" dirty="0"/>
              <a:t>Sechste Ebene</a:t>
            </a:r>
          </a:p>
          <a:p>
            <a:pPr lvl="6"/>
            <a:r>
              <a:rPr lang="de-DE" dirty="0"/>
              <a:t>Siebte Ebene</a:t>
            </a:r>
          </a:p>
          <a:p>
            <a:pPr lvl="7"/>
            <a:r>
              <a:rPr lang="de-DE" dirty="0"/>
              <a:t>Achte Ebene</a:t>
            </a:r>
          </a:p>
          <a:p>
            <a:pPr lvl="8"/>
            <a:r>
              <a:rPr lang="de-DE" dirty="0"/>
              <a:t>Neunte Ebene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2098AA80-601F-3413-3F50-122C39092FD0}"/>
              </a:ext>
            </a:extLst>
          </p:cNvPr>
          <p:cNvSpPr/>
          <p:nvPr userDrawn="1"/>
        </p:nvSpPr>
        <p:spPr>
          <a:xfrm>
            <a:off x="0" y="4663543"/>
            <a:ext cx="9144000" cy="479957"/>
          </a:xfrm>
          <a:prstGeom prst="rect">
            <a:avLst/>
          </a:prstGeom>
          <a:solidFill>
            <a:srgbClr val="0035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1013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24F3000F-F0D4-1793-33CE-24941C3028C4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2482" y="4747500"/>
            <a:ext cx="1271159" cy="339502"/>
          </a:xfrm>
          <a:prstGeom prst="rect">
            <a:avLst/>
          </a:prstGeom>
        </p:spPr>
      </p:pic>
      <p:sp>
        <p:nvSpPr>
          <p:cNvPr id="6" name="Foliennummernplatzhalter 5"/>
          <p:cNvSpPr>
            <a:spLocks noGrp="1"/>
          </p:cNvSpPr>
          <p:nvPr userDrawn="1">
            <p:ph type="sldNum" sz="quarter" idx="4"/>
          </p:nvPr>
        </p:nvSpPr>
        <p:spPr>
          <a:xfrm>
            <a:off x="324000" y="4840014"/>
            <a:ext cx="252000" cy="108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900" baseline="0">
                <a:ln>
                  <a:solidFill>
                    <a:schemeClr val="bg1"/>
                  </a:solidFill>
                </a:ln>
                <a:solidFill>
                  <a:schemeClr val="tx2"/>
                </a:solidFill>
                <a:latin typeface="+mn-lt"/>
              </a:defRPr>
            </a:lvl1pPr>
            <a:lvl2pPr marL="0" indent="0" algn="l">
              <a:lnSpc>
                <a:spcPct val="100000"/>
              </a:lnSpc>
              <a:spcBef>
                <a:spcPts val="0"/>
              </a:spcBef>
              <a:defRPr sz="1200" baseline="0">
                <a:latin typeface="+mn-lt"/>
              </a:defRPr>
            </a:lvl2pPr>
            <a:lvl3pPr marL="0" indent="0" algn="l">
              <a:lnSpc>
                <a:spcPct val="100000"/>
              </a:lnSpc>
              <a:spcBef>
                <a:spcPts val="0"/>
              </a:spcBef>
              <a:defRPr sz="1200" baseline="0">
                <a:latin typeface="+mn-lt"/>
              </a:defRPr>
            </a:lvl3pPr>
            <a:lvl4pPr marL="0" indent="0" algn="l">
              <a:lnSpc>
                <a:spcPct val="100000"/>
              </a:lnSpc>
              <a:spcBef>
                <a:spcPts val="0"/>
              </a:spcBef>
              <a:defRPr sz="1200" baseline="0">
                <a:latin typeface="+mn-lt"/>
              </a:defRPr>
            </a:lvl4pPr>
            <a:lvl5pPr marL="0" indent="0" algn="l">
              <a:lnSpc>
                <a:spcPct val="100000"/>
              </a:lnSpc>
              <a:spcBef>
                <a:spcPts val="0"/>
              </a:spcBef>
              <a:defRPr sz="1200" baseline="0">
                <a:latin typeface="+mn-lt"/>
              </a:defRPr>
            </a:lvl5pPr>
            <a:lvl6pPr marL="0" indent="0" algn="l">
              <a:lnSpc>
                <a:spcPct val="100000"/>
              </a:lnSpc>
              <a:spcBef>
                <a:spcPts val="0"/>
              </a:spcBef>
              <a:defRPr sz="1200" baseline="0">
                <a:latin typeface="+mn-lt"/>
              </a:defRPr>
            </a:lvl6pPr>
            <a:lvl7pPr marL="0" indent="0" algn="l">
              <a:lnSpc>
                <a:spcPct val="100000"/>
              </a:lnSpc>
              <a:spcBef>
                <a:spcPts val="0"/>
              </a:spcBef>
              <a:defRPr sz="1200" baseline="0">
                <a:latin typeface="+mn-lt"/>
              </a:defRPr>
            </a:lvl7pPr>
            <a:lvl8pPr marL="0" indent="0" algn="l">
              <a:lnSpc>
                <a:spcPct val="100000"/>
              </a:lnSpc>
              <a:spcBef>
                <a:spcPts val="0"/>
              </a:spcBef>
              <a:defRPr sz="1200" baseline="0">
                <a:latin typeface="+mn-lt"/>
              </a:defRPr>
            </a:lvl8pPr>
            <a:lvl9pPr marL="0" indent="0" algn="l">
              <a:lnSpc>
                <a:spcPct val="100000"/>
              </a:lnSpc>
              <a:spcBef>
                <a:spcPts val="0"/>
              </a:spcBef>
              <a:defRPr sz="1200" baseline="0">
                <a:latin typeface="+mn-lt"/>
              </a:defRPr>
            </a:lvl9pPr>
          </a:lstStyle>
          <a:p>
            <a:fld id="{6C8FC03C-C266-4645-ABC5-645062898383}" type="slidenum">
              <a:rPr lang="de-DE" smtClean="0"/>
              <a:pPr/>
              <a:t>‹Nr.›</a:t>
            </a:fld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50419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7" r:id="rId3"/>
    <p:sldLayoutId id="2147483650" r:id="rId4"/>
    <p:sldLayoutId id="2147483667" r:id="rId5"/>
    <p:sldLayoutId id="2147483658" r:id="rId6"/>
    <p:sldLayoutId id="2147483659" r:id="rId7"/>
    <p:sldLayoutId id="2147483660" r:id="rId8"/>
    <p:sldLayoutId id="2147483661" r:id="rId9"/>
    <p:sldLayoutId id="2147483663" r:id="rId10"/>
    <p:sldLayoutId id="2147483662" r:id="rId11"/>
    <p:sldLayoutId id="2147483664" r:id="rId12"/>
    <p:sldLayoutId id="2147483665" r:id="rId13"/>
    <p:sldLayoutId id="2147483666" r:id="rId14"/>
    <p:sldLayoutId id="2147483654" r:id="rId15"/>
    <p:sldLayoutId id="2147483655" r:id="rId16"/>
    <p:sldLayoutId id="2147483668" r:id="rId17"/>
  </p:sldLayoutIdLst>
  <p:hf hdr="0" ftr="0" dt="0"/>
  <p:txStyles>
    <p:titleStyle>
      <a:lvl1pPr marL="0" indent="0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2700" b="0" kern="1200" baseline="0">
          <a:solidFill>
            <a:schemeClr val="tx2"/>
          </a:solidFill>
          <a:latin typeface="+mn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ts val="1800"/>
        </a:lnSpc>
        <a:spcBef>
          <a:spcPts val="0"/>
        </a:spcBef>
        <a:spcAft>
          <a:spcPts val="1200"/>
        </a:spcAft>
        <a:buSzPct val="75000"/>
        <a:buFont typeface="Arial" panose="020B0604020202020204" pitchFamily="34" charset="0"/>
        <a:buNone/>
        <a:defRPr sz="1500" b="1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0" indent="0" algn="l" defTabSz="6858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SzPct val="75000"/>
        <a:buFont typeface="Arial" panose="020B0604020202020204" pitchFamily="34" charset="0"/>
        <a:buNone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234000" indent="-234000" algn="l" defTabSz="6858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bg2"/>
        </a:buClr>
        <a:buSzPct val="100000"/>
        <a:buFont typeface="Wingdings" panose="05000000000000000000" pitchFamily="2" charset="2"/>
        <a:buChar char="§"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468000" indent="-234000" algn="l" defTabSz="6858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tx2"/>
        </a:buClr>
        <a:buSzPct val="100000"/>
        <a:buFont typeface="Wingdings" panose="05000000000000000000" pitchFamily="2" charset="2"/>
        <a:buChar char="§"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702000" indent="-234000" algn="l" defTabSz="6858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tx2"/>
        </a:buClr>
        <a:buSzPct val="100000"/>
        <a:buFont typeface="Wingdings" panose="05000000000000000000" pitchFamily="2" charset="2"/>
        <a:buChar char="§"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0" indent="0" algn="l" defTabSz="6858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SzPct val="75000"/>
        <a:buFont typeface="Arial" panose="020B0604020202020204" pitchFamily="34" charset="0"/>
        <a:buNone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l" defTabSz="6858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SzPct val="75000"/>
        <a:buFont typeface="Arial" panose="020B0604020202020204" pitchFamily="34" charset="0"/>
        <a:buNone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0" indent="0" algn="l" defTabSz="6858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SzPct val="75000"/>
        <a:buFont typeface="Arial" panose="020B0604020202020204" pitchFamily="34" charset="0"/>
        <a:buNone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l" defTabSz="6858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SzPct val="75000"/>
        <a:buFont typeface="Arial" panose="020B0604020202020204" pitchFamily="34" charset="0"/>
        <a:buNone/>
        <a:defRPr sz="15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92" userDrawn="1">
          <p15:clr>
            <a:srgbClr val="5ACBF0"/>
          </p15:clr>
        </p15:guide>
        <p15:guide id="2" pos="5059" userDrawn="1">
          <p15:clr>
            <a:srgbClr val="5ACBF0"/>
          </p15:clr>
        </p15:guide>
        <p15:guide id="3" orient="horz" pos="245" userDrawn="1">
          <p15:clr>
            <a:srgbClr val="5ACBF0"/>
          </p15:clr>
        </p15:guide>
        <p15:guide id="4" orient="horz" pos="2700" userDrawn="1">
          <p15:clr>
            <a:srgbClr val="5ACBF0"/>
          </p15:clr>
        </p15:guide>
        <p15:guide id="5" pos="5443" userDrawn="1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9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12" Type="http://schemas.openxmlformats.org/officeDocument/2006/relationships/image" Target="../media/image5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11" Type="http://schemas.openxmlformats.org/officeDocument/2006/relationships/image" Target="../media/image58.jpeg"/><Relationship Id="rId5" Type="http://schemas.openxmlformats.org/officeDocument/2006/relationships/image" Target="../media/image52.jpeg"/><Relationship Id="rId10" Type="http://schemas.openxmlformats.org/officeDocument/2006/relationships/image" Target="../media/image57.jpeg"/><Relationship Id="rId4" Type="http://schemas.openxmlformats.org/officeDocument/2006/relationships/image" Target="../media/image51.jpeg"/><Relationship Id="rId9" Type="http://schemas.openxmlformats.org/officeDocument/2006/relationships/image" Target="../media/image5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9.jpe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1.jpe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7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">
            <a:extLst>
              <a:ext uri="{FF2B5EF4-FFF2-40B4-BE49-F238E27FC236}">
                <a16:creationId xmlns:a16="http://schemas.microsoft.com/office/drawing/2014/main" id="{591F5E70-F6F5-4247-85F2-66AA884FA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748" y="4029732"/>
            <a:ext cx="8218700" cy="334800"/>
          </a:xfrm>
        </p:spPr>
        <p:txBody>
          <a:bodyPr/>
          <a:lstStyle/>
          <a:p>
            <a:r>
              <a:rPr lang="de-DE" altLang="de-DE" sz="4600" b="1" dirty="0">
                <a:solidFill>
                  <a:schemeClr val="bg1"/>
                </a:solidFill>
              </a:rPr>
              <a:t>RUHR UNIVERSITY BOCHUM</a:t>
            </a:r>
            <a:endParaRPr lang="de-DE" sz="4600" b="1" dirty="0">
              <a:solidFill>
                <a:schemeClr val="bg1"/>
              </a:solidFill>
            </a:endParaRPr>
          </a:p>
        </p:txBody>
      </p:sp>
      <p:sp>
        <p:nvSpPr>
          <p:cNvPr id="2" name="Untertitel">
            <a:extLst>
              <a:ext uri="{FF2B5EF4-FFF2-40B4-BE49-F238E27FC236}">
                <a16:creationId xmlns:a16="http://schemas.microsoft.com/office/drawing/2014/main" id="{3F806E7C-E56D-41BC-8AA6-00785CAB7568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395536" y="4364532"/>
            <a:ext cx="7560000" cy="324000"/>
          </a:xfrm>
        </p:spPr>
        <p:txBody>
          <a:bodyPr/>
          <a:lstStyle/>
          <a:p>
            <a:r>
              <a:rPr lang="de-DE" altLang="de-DE" sz="1800" b="1" dirty="0">
                <a:solidFill>
                  <a:schemeClr val="bg1"/>
                </a:solidFill>
              </a:rPr>
              <a:t>FACTS &amp; FIGURES</a:t>
            </a:r>
          </a:p>
        </p:txBody>
      </p:sp>
    </p:spTree>
    <p:extLst>
      <p:ext uri="{BB962C8B-B14F-4D97-AF65-F5344CB8AC3E}">
        <p14:creationId xmlns:p14="http://schemas.microsoft.com/office/powerpoint/2010/main" val="6626008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Studierende mit Laptops im Austausch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64958" y="0"/>
            <a:ext cx="5779042" cy="5143500"/>
          </a:xfrm>
          <a:prstGeom prst="rect">
            <a:avLst/>
          </a:prstGeom>
          <a:effectLst/>
        </p:spPr>
      </p:pic>
      <p:pic>
        <p:nvPicPr>
          <p:cNvPr id="4" name="Bild" descr="Foto Seminarraum, Dozentin vor Tafel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718" y="2566974"/>
            <a:ext cx="3370676" cy="2571750"/>
          </a:xfrm>
          <a:prstGeom prst="rect">
            <a:avLst/>
          </a:prstGeom>
          <a:effectLst/>
        </p:spPr>
      </p:pic>
      <p:pic>
        <p:nvPicPr>
          <p:cNvPr id="5" name="Grafik 4" descr="Mobile Geräte auf Schreibtisch 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364958" cy="2571750"/>
          </a:xfrm>
          <a:prstGeom prst="rect">
            <a:avLst/>
          </a:prstGeom>
          <a:effectLst/>
        </p:spPr>
      </p:pic>
      <p:sp>
        <p:nvSpPr>
          <p:cNvPr id="21" name="Titel 23">
            <a:extLst>
              <a:ext uri="{FF2B5EF4-FFF2-40B4-BE49-F238E27FC236}">
                <a16:creationId xmlns:a16="http://schemas.microsoft.com/office/drawing/2014/main" id="{7EF128B6-18A5-F44D-F623-AE9C70C80B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90930" y="390619"/>
            <a:ext cx="5122970" cy="1534642"/>
          </a:xfrm>
          <a:solidFill>
            <a:schemeClr val="bg1">
              <a:alpha val="90000"/>
            </a:schemeClr>
          </a:solidFill>
        </p:spPr>
        <p:txBody>
          <a:bodyPr wrap="square" lIns="90000" tIns="72000" rIns="144000" bIns="0" anchor="t" anchorCtr="0">
            <a:spAutoFit/>
          </a:bodyPr>
          <a:lstStyle/>
          <a:p>
            <a:pPr algn="r"/>
            <a:r>
              <a:rPr lang="de-DE" sz="5500" b="1" dirty="0">
                <a:solidFill>
                  <a:schemeClr val="tx2"/>
                </a:solidFill>
              </a:rPr>
              <a:t>LEARNING &amp; TEACHING</a:t>
            </a: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1E8F02F3-8AA5-643D-7ED1-21313C4F4C47}"/>
              </a:ext>
            </a:extLst>
          </p:cNvPr>
          <p:cNvSpPr txBox="1"/>
          <p:nvPr/>
        </p:nvSpPr>
        <p:spPr>
          <a:xfrm>
            <a:off x="5148064" y="3732252"/>
            <a:ext cx="3995936" cy="323165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de-DE" sz="1500" dirty="0" err="1">
                <a:solidFill>
                  <a:schemeClr val="bg1"/>
                </a:solidFill>
              </a:rPr>
              <a:t>To</a:t>
            </a:r>
            <a:r>
              <a:rPr lang="de-DE" sz="1500" dirty="0">
                <a:solidFill>
                  <a:schemeClr val="bg1"/>
                </a:solidFill>
              </a:rPr>
              <a:t> </a:t>
            </a:r>
            <a:r>
              <a:rPr lang="de-DE" sz="1500" dirty="0" err="1">
                <a:solidFill>
                  <a:schemeClr val="bg1"/>
                </a:solidFill>
              </a:rPr>
              <a:t>learn</a:t>
            </a:r>
            <a:r>
              <a:rPr lang="de-DE" sz="1500" dirty="0">
                <a:solidFill>
                  <a:schemeClr val="bg1"/>
                </a:solidFill>
              </a:rPr>
              <a:t>, </a:t>
            </a:r>
            <a:r>
              <a:rPr lang="de-DE" sz="1500" dirty="0" err="1">
                <a:solidFill>
                  <a:schemeClr val="bg1"/>
                </a:solidFill>
              </a:rPr>
              <a:t>to</a:t>
            </a:r>
            <a:r>
              <a:rPr lang="de-DE" sz="1500" dirty="0">
                <a:solidFill>
                  <a:schemeClr val="bg1"/>
                </a:solidFill>
              </a:rPr>
              <a:t> live, and </a:t>
            </a:r>
            <a:r>
              <a:rPr lang="de-DE" sz="1500" dirty="0" err="1">
                <a:solidFill>
                  <a:schemeClr val="bg1"/>
                </a:solidFill>
              </a:rPr>
              <a:t>to</a:t>
            </a:r>
            <a:r>
              <a:rPr lang="de-DE" sz="1500" dirty="0">
                <a:solidFill>
                  <a:schemeClr val="bg1"/>
                </a:solidFill>
              </a:rPr>
              <a:t> </a:t>
            </a:r>
            <a:r>
              <a:rPr lang="de-DE" sz="1500" dirty="0" err="1">
                <a:solidFill>
                  <a:schemeClr val="bg1"/>
                </a:solidFill>
              </a:rPr>
              <a:t>achieve</a:t>
            </a:r>
            <a:r>
              <a:rPr lang="de-DE" sz="1500" dirty="0">
                <a:solidFill>
                  <a:schemeClr val="bg1"/>
                </a:solidFill>
              </a:rPr>
              <a:t> </a:t>
            </a:r>
            <a:r>
              <a:rPr lang="de-DE" sz="1500" dirty="0" err="1">
                <a:solidFill>
                  <a:schemeClr val="bg1"/>
                </a:solidFill>
              </a:rPr>
              <a:t>together</a:t>
            </a:r>
            <a:endParaRPr lang="de-DE" sz="1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1535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395999"/>
            <a:ext cx="7560000" cy="897983"/>
          </a:xfrm>
        </p:spPr>
        <p:txBody>
          <a:bodyPr/>
          <a:lstStyle/>
          <a:p>
            <a:r>
              <a:rPr lang="de-DE" altLang="de-DE" sz="25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GUIDING PRINCIPLE:</a:t>
            </a:r>
            <a:br>
              <a:rPr lang="de-DE" altLang="de-DE" sz="25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25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RESEARCH-ORIENTED L&amp;T</a:t>
            </a:r>
            <a:endParaRPr lang="de-DE" sz="25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1367532"/>
            <a:ext cx="4176008" cy="3366000"/>
          </a:xfrm>
        </p:spPr>
        <p:txBody>
          <a:bodyPr/>
          <a:lstStyle/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Step by step introduction to and involvement</a:t>
            </a:r>
            <a:b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current research starting 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the bachelor level</a:t>
            </a:r>
            <a: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critical and self-critical thinking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ndependent thinking and acting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academic values and social responsibility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interdisciplinary and teamwork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science communication …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Integrated research modules in all programs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Annual program for research-oriented L&amp;T development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Didactic support for research-oriented L&amp;T</a:t>
            </a:r>
          </a:p>
        </p:txBody>
      </p:sp>
      <p:pic>
        <p:nvPicPr>
          <p:cNvPr id="8" name="Bild 5" descr="Studierende arbeiten an Laptops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60032" y="396000"/>
            <a:ext cx="3780732" cy="3890250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900AF72-7B35-A952-37DE-E0C7A5FD1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11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925515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396000"/>
            <a:ext cx="8928536" cy="1023622"/>
          </a:xfrm>
        </p:spPr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MISSION:</a:t>
            </a:r>
            <a:b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LEARN, TO LIVE, AND</a:t>
            </a:r>
            <a:br>
              <a:rPr lang="de-DE" altLang="de-DE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ACHIEVE TOGETHER 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999" y="1777500"/>
            <a:ext cx="8172764" cy="3366000"/>
          </a:xfrm>
        </p:spPr>
        <p:txBody>
          <a:bodyPr/>
          <a:lstStyle/>
          <a:p>
            <a:pPr marL="0" lvl="2" indent="0">
              <a:lnSpc>
                <a:spcPts val="1500"/>
              </a:lnSpc>
              <a:buSzPct val="130000"/>
              <a:buNone/>
            </a:pPr>
            <a:r>
              <a:rPr lang="de-DE" altLang="de-DE" sz="1400" b="1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Students</a:t>
            </a:r>
            <a: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b="1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actively</a:t>
            </a:r>
            <a: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b="1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involved</a:t>
            </a:r>
            <a: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de-DE" altLang="de-DE" sz="1400" b="1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b="1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development</a:t>
            </a:r>
            <a: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b="1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L&amp;T:</a:t>
            </a:r>
          </a:p>
          <a:p>
            <a:pPr lvl="2">
              <a:lnSpc>
                <a:spcPts val="1500"/>
              </a:lnSpc>
              <a:buClr>
                <a:schemeClr val="tx2"/>
              </a:buClr>
              <a:buSzPct val="130000"/>
            </a:pP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Active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participation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boards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commissions</a:t>
            </a: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ts val="15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Annual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student-initiated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courses</a:t>
            </a: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2" indent="0">
              <a:lnSpc>
                <a:spcPct val="100000"/>
              </a:lnSpc>
              <a:spcBef>
                <a:spcPts val="600"/>
              </a:spcBef>
              <a:buClr>
                <a:srgbClr val="8DAE10"/>
              </a:buClr>
              <a:buSzPct val="130000"/>
              <a:buNone/>
              <a:defRPr/>
            </a:pPr>
            <a:r>
              <a:rPr lang="de-DE" altLang="de-DE" sz="1400" b="1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Important</a:t>
            </a:r>
            <a: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b="1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institutions</a:t>
            </a:r>
            <a: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b="1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</a:t>
            </a:r>
            <a: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b="1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b="1" dirty="0" err="1">
                <a:solidFill>
                  <a:srgbClr val="0035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</a:t>
            </a:r>
            <a:r>
              <a:rPr lang="de-DE" altLang="de-DE" sz="1400" b="1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velopment</a:t>
            </a:r>
            <a: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altLang="de-DE" sz="1400" b="1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L&amp;T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    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RUB L&amp;T Center (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ZfW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Professional School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Education (PSE)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Competences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Division (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Optionalbereich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Language Centers (ZfA + LSI): 15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languages</a:t>
            </a: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School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Students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‘ Laboratories: 80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courses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/ 1,400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students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per </a:t>
            </a:r>
            <a:r>
              <a:rPr lang="de-DE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</a:t>
            </a:r>
            <a: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lvl="2" indent="0">
              <a:lnSpc>
                <a:spcPts val="1500"/>
              </a:lnSpc>
              <a:buClr>
                <a:schemeClr val="tx2"/>
              </a:buClr>
              <a:buSzPct val="130000"/>
              <a:buNone/>
            </a:pPr>
            <a:br>
              <a:rPr lang="de-DE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ts val="1500"/>
              </a:lnSpc>
              <a:buClr>
                <a:schemeClr val="tx2"/>
              </a:buClr>
              <a:buSzPct val="130000"/>
            </a:pP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900AF72-7B35-A952-37DE-E0C7A5FD1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12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6" name="Bild 5">
            <a:extLst>
              <a:ext uri="{FF2B5EF4-FFF2-40B4-BE49-F238E27FC236}">
                <a16:creationId xmlns:a16="http://schemas.microsoft.com/office/drawing/2014/main" id="{1825CE3F-B14A-6BAF-B030-C33CDD85D73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4"/>
          <a:stretch>
            <a:fillRect/>
          </a:stretch>
        </p:blipFill>
        <p:spPr>
          <a:xfrm>
            <a:off x="6228184" y="396000"/>
            <a:ext cx="2412580" cy="3890250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003471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O Werk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7888" r="-76"/>
          <a:stretch/>
        </p:blipFill>
        <p:spPr>
          <a:xfrm>
            <a:off x="0" y="656103"/>
            <a:ext cx="3393364" cy="2167168"/>
          </a:xfrm>
          <a:prstGeom prst="rect">
            <a:avLst/>
          </a:prstGeom>
          <a:effectLst/>
        </p:spPr>
      </p:pic>
      <p:pic>
        <p:nvPicPr>
          <p:cNvPr id="6" name="Grafik 5" descr="Labor mit Roboterarm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63886" y="0"/>
            <a:ext cx="5776152" cy="5143500"/>
          </a:xfrm>
          <a:prstGeom prst="rect">
            <a:avLst/>
          </a:prstGeom>
          <a:effectLst/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3228C2E0-F212-9322-11E8-9B99EEF01D15}"/>
              </a:ext>
            </a:extLst>
          </p:cNvPr>
          <p:cNvSpPr txBox="1"/>
          <p:nvPr/>
        </p:nvSpPr>
        <p:spPr>
          <a:xfrm>
            <a:off x="5652120" y="3732252"/>
            <a:ext cx="3491880" cy="553998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de-DE" sz="1500" dirty="0">
                <a:solidFill>
                  <a:schemeClr val="bg1"/>
                </a:solidFill>
              </a:rPr>
              <a:t>Third </a:t>
            </a:r>
            <a:r>
              <a:rPr lang="de-DE" sz="1500" dirty="0" err="1">
                <a:solidFill>
                  <a:schemeClr val="bg1"/>
                </a:solidFill>
              </a:rPr>
              <a:t>core</a:t>
            </a:r>
            <a:r>
              <a:rPr lang="de-DE" sz="1500" dirty="0">
                <a:solidFill>
                  <a:schemeClr val="bg1"/>
                </a:solidFill>
              </a:rPr>
              <a:t> </a:t>
            </a:r>
            <a:r>
              <a:rPr lang="de-DE" sz="1500" dirty="0" err="1">
                <a:solidFill>
                  <a:schemeClr val="bg1"/>
                </a:solidFill>
              </a:rPr>
              <a:t>task</a:t>
            </a:r>
            <a:r>
              <a:rPr lang="de-DE" sz="1500" dirty="0">
                <a:solidFill>
                  <a:schemeClr val="bg1"/>
                </a:solidFill>
              </a:rPr>
              <a:t> </a:t>
            </a:r>
            <a:r>
              <a:rPr lang="de-DE" sz="1500" dirty="0" err="1">
                <a:solidFill>
                  <a:schemeClr val="bg1"/>
                </a:solidFill>
              </a:rPr>
              <a:t>of</a:t>
            </a:r>
            <a:r>
              <a:rPr lang="de-DE" sz="1500" dirty="0">
                <a:solidFill>
                  <a:schemeClr val="bg1"/>
                </a:solidFill>
              </a:rPr>
              <a:t> </a:t>
            </a:r>
            <a:r>
              <a:rPr lang="de-DE" sz="1500" dirty="0" err="1">
                <a:solidFill>
                  <a:schemeClr val="bg1"/>
                </a:solidFill>
              </a:rPr>
              <a:t>the</a:t>
            </a:r>
            <a:r>
              <a:rPr lang="de-DE" sz="1500" dirty="0">
                <a:solidFill>
                  <a:schemeClr val="bg1"/>
                </a:solidFill>
              </a:rPr>
              <a:t> </a:t>
            </a:r>
            <a:r>
              <a:rPr lang="de-DE" sz="1500" dirty="0" err="1">
                <a:solidFill>
                  <a:schemeClr val="bg1"/>
                </a:solidFill>
              </a:rPr>
              <a:t>university</a:t>
            </a:r>
            <a:r>
              <a:rPr lang="de-DE" sz="1500" dirty="0">
                <a:solidFill>
                  <a:schemeClr val="bg1"/>
                </a:solidFill>
              </a:rPr>
              <a:t>, </a:t>
            </a:r>
            <a:r>
              <a:rPr lang="de-DE" sz="1500" dirty="0" err="1">
                <a:solidFill>
                  <a:schemeClr val="bg1"/>
                </a:solidFill>
              </a:rPr>
              <a:t>alongside</a:t>
            </a:r>
            <a:r>
              <a:rPr lang="de-DE" sz="1500" dirty="0">
                <a:solidFill>
                  <a:schemeClr val="bg1"/>
                </a:solidFill>
              </a:rPr>
              <a:t> </a:t>
            </a:r>
            <a:r>
              <a:rPr lang="de-DE" sz="1500" dirty="0" err="1">
                <a:solidFill>
                  <a:schemeClr val="bg1"/>
                </a:solidFill>
              </a:rPr>
              <a:t>reasearch</a:t>
            </a:r>
            <a:r>
              <a:rPr lang="de-DE" sz="1500" dirty="0">
                <a:solidFill>
                  <a:schemeClr val="bg1"/>
                </a:solidFill>
              </a:rPr>
              <a:t> and </a:t>
            </a:r>
            <a:r>
              <a:rPr lang="de-DE" sz="1500" dirty="0" err="1">
                <a:solidFill>
                  <a:schemeClr val="bg1"/>
                </a:solidFill>
              </a:rPr>
              <a:t>teaching</a:t>
            </a:r>
            <a:r>
              <a:rPr lang="de-DE" sz="15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21" name="Grafik 20" descr="Farbfläche">
            <a:extLst>
              <a:ext uri="{FF2B5EF4-FFF2-40B4-BE49-F238E27FC236}">
                <a16:creationId xmlns:a16="http://schemas.microsoft.com/office/drawing/2014/main" id="{72A3B7DB-8B97-6E4C-1B87-E23927DEA80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3359924" cy="390618"/>
          </a:xfrm>
          <a:prstGeom prst="rect">
            <a:avLst/>
          </a:prstGeom>
          <a:effectLst/>
        </p:spPr>
      </p:pic>
      <p:sp>
        <p:nvSpPr>
          <p:cNvPr id="22" name="Titel 23">
            <a:extLst>
              <a:ext uri="{FF2B5EF4-FFF2-40B4-BE49-F238E27FC236}">
                <a16:creationId xmlns:a16="http://schemas.microsoft.com/office/drawing/2014/main" id="{8D57A99E-064F-AFFB-9933-3BA809D81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62938" y="390619"/>
            <a:ext cx="4474898" cy="803672"/>
          </a:xfrm>
          <a:solidFill>
            <a:schemeClr val="bg1">
              <a:alpha val="90000"/>
            </a:schemeClr>
          </a:solidFill>
        </p:spPr>
        <p:txBody>
          <a:bodyPr wrap="square" lIns="90000" tIns="72000" rIns="144000" bIns="0" anchor="t" anchorCtr="0">
            <a:spAutoFit/>
          </a:bodyPr>
          <a:lstStyle/>
          <a:p>
            <a:pPr algn="r"/>
            <a:r>
              <a:rPr lang="de-DE" sz="5500" b="1" dirty="0">
                <a:solidFill>
                  <a:schemeClr val="tx2"/>
                </a:solidFill>
              </a:rPr>
              <a:t>TRANSFER</a:t>
            </a:r>
          </a:p>
        </p:txBody>
      </p:sp>
      <p:pic>
        <p:nvPicPr>
          <p:cNvPr id="4" name="Inhaltsplatzhalter 3" descr="Luftbild RUB Campus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61" y="2808000"/>
            <a:ext cx="3355963" cy="233550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1600968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KNOWLEDGE &amp;</a:t>
            </a:r>
            <a:b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TECHNOLOGY</a:t>
            </a:r>
            <a:b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TRANSFER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1854104"/>
            <a:ext cx="4104000" cy="3093910"/>
          </a:xfrm>
        </p:spPr>
        <p:txBody>
          <a:bodyPr/>
          <a:lstStyle/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WORLDFACTORY Start-up Center (WSC)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Nurturing entrepreneurship at an early stage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Promoting knowledge transfer and interaction with society 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FACE@RUB: targeting female academic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entrepreneurs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US" altLang="de-DE" sz="1400" baseline="300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Ranking of transfer-friendly German Universities</a:t>
            </a:r>
          </a:p>
          <a:p>
            <a:pPr>
              <a:lnSpc>
                <a:spcPct val="100000"/>
              </a:lnSpc>
              <a:spcAft>
                <a:spcPts val="600"/>
              </a:spcAft>
              <a:buClr>
                <a:srgbClr val="8DAE10"/>
              </a:buClr>
              <a:buSzPct val="130000"/>
            </a:pP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481F67B-CBC4-4BA0-ACC4-AF5361C5B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14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7" name="Bild">
            <a:extLst>
              <a:ext uri="{FF2B5EF4-FFF2-40B4-BE49-F238E27FC236}">
                <a16:creationId xmlns:a16="http://schemas.microsoft.com/office/drawing/2014/main" id="{C07FE3E3-9753-4FF7-1F1E-4FC3D0C9313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188" y="388938"/>
            <a:ext cx="3965575" cy="3897312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517306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18" name="Titel 17">
            <a:extLst>
              <a:ext uri="{FF2B5EF4-FFF2-40B4-BE49-F238E27FC236}">
                <a16:creationId xmlns:a16="http://schemas.microsoft.com/office/drawing/2014/main" id="{D0EF695C-0D64-A67D-C3A5-67CC6964B2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  <a:t>BROADLY NETWORKED</a:t>
            </a:r>
            <a:b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dirty="0">
                <a:latin typeface="Arial" panose="020B0604020202020204" pitchFamily="34" charset="0"/>
                <a:cs typeface="Arial" panose="020B0604020202020204" pitchFamily="34" charset="0"/>
              </a:rPr>
              <a:t>CROSS-DISCIPLINARY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97ECC955-7C88-2139-660C-90B1654051AB}"/>
              </a:ext>
            </a:extLst>
          </p:cNvPr>
          <p:cNvSpPr txBox="1"/>
          <p:nvPr/>
        </p:nvSpPr>
        <p:spPr>
          <a:xfrm rot="21143993">
            <a:off x="5767263" y="861190"/>
            <a:ext cx="1081527" cy="71583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13" dirty="0">
                <a:solidFill>
                  <a:schemeClr val="tx2"/>
                </a:solidFill>
              </a:rPr>
              <a:t>Strategic partnerships as long-term collaborations</a:t>
            </a:r>
            <a:endParaRPr lang="de-DE" sz="1013" dirty="0">
              <a:solidFill>
                <a:schemeClr val="tx2"/>
              </a:solidFill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BEB4184-392D-D087-C4B6-912BB1BB20A2}"/>
              </a:ext>
            </a:extLst>
          </p:cNvPr>
          <p:cNvSpPr txBox="1"/>
          <p:nvPr/>
        </p:nvSpPr>
        <p:spPr>
          <a:xfrm rot="21143993">
            <a:off x="7021119" y="537038"/>
            <a:ext cx="1598103" cy="102758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dirty="0">
                <a:solidFill>
                  <a:schemeClr val="tx2"/>
                </a:solidFill>
              </a:rPr>
              <a:t>S</a:t>
            </a:r>
            <a:r>
              <a:rPr lang="en-US" sz="1013" dirty="0" err="1">
                <a:solidFill>
                  <a:schemeClr val="tx2"/>
                </a:solidFill>
              </a:rPr>
              <a:t>etting</a:t>
            </a:r>
            <a:r>
              <a:rPr lang="en-US" sz="1013" dirty="0">
                <a:solidFill>
                  <a:schemeClr val="tx2"/>
                </a:solidFill>
              </a:rPr>
              <a:t> new standards</a:t>
            </a:r>
            <a:br>
              <a:rPr lang="en-US" sz="1013" dirty="0">
                <a:solidFill>
                  <a:schemeClr val="tx2"/>
                </a:solidFill>
              </a:rPr>
            </a:br>
            <a:r>
              <a:rPr lang="en-US" sz="1013" dirty="0">
                <a:solidFill>
                  <a:schemeClr val="tx2"/>
                </a:solidFill>
              </a:rPr>
              <a:t>in research, education, the promotion of early career researchers, transfer and social responsibility.</a:t>
            </a:r>
            <a:endParaRPr lang="de-DE" sz="1013" dirty="0">
              <a:solidFill>
                <a:schemeClr val="tx2"/>
              </a:solidFill>
            </a:endParaRPr>
          </a:p>
        </p:txBody>
      </p:sp>
      <p:pic>
        <p:nvPicPr>
          <p:cNvPr id="22" name="Grafik 21" descr="Logo Univercity">
            <a:extLst>
              <a:ext uri="{FF2B5EF4-FFF2-40B4-BE49-F238E27FC236}">
                <a16:creationId xmlns:a16="http://schemas.microsoft.com/office/drawing/2014/main" id="{03B930E5-6B0F-BB33-53D4-E514940CC44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3199" y="1851670"/>
            <a:ext cx="2015999" cy="244149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CCEAE41F-72B6-0C2E-9327-7AC98D0679AC}"/>
              </a:ext>
            </a:extLst>
          </p:cNvPr>
          <p:cNvSpPr txBox="1"/>
          <p:nvPr/>
        </p:nvSpPr>
        <p:spPr>
          <a:xfrm>
            <a:off x="493199" y="2033792"/>
            <a:ext cx="935632" cy="230832"/>
          </a:xfrm>
          <a:prstGeom prst="rect">
            <a:avLst/>
          </a:prstGeom>
          <a:solidFill>
            <a:schemeClr val="bg1">
              <a:alpha val="84614"/>
            </a:schemeClr>
          </a:solidFill>
        </p:spPr>
        <p:txBody>
          <a:bodyPr wrap="square">
            <a:spAutoFit/>
          </a:bodyPr>
          <a:lstStyle/>
          <a:p>
            <a:r>
              <a:rPr lang="en-US" altLang="de-DE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LOCAL</a:t>
            </a:r>
            <a:endParaRPr lang="de-DE" sz="900" b="1" dirty="0">
              <a:solidFill>
                <a:schemeClr val="tx2"/>
              </a:solidFill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19946470-A0E3-53CD-F876-371A34B39AEB}"/>
              </a:ext>
            </a:extLst>
          </p:cNvPr>
          <p:cNvSpPr txBox="1"/>
          <p:nvPr/>
        </p:nvSpPr>
        <p:spPr>
          <a:xfrm>
            <a:off x="1387471" y="4299942"/>
            <a:ext cx="1439688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</a:t>
            </a:r>
            <a:r>
              <a:rPr lang="en-US" altLang="de-DE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</a:t>
            </a:r>
            <a:endParaRPr lang="de-DE" dirty="0"/>
          </a:p>
        </p:txBody>
      </p:sp>
      <p:pic>
        <p:nvPicPr>
          <p:cNvPr id="24" name="Grafik 23" descr="Rollup der UA Ruhr vor dem Audimax">
            <a:extLst>
              <a:ext uri="{FF2B5EF4-FFF2-40B4-BE49-F238E27FC236}">
                <a16:creationId xmlns:a16="http://schemas.microsoft.com/office/drawing/2014/main" id="{0AE81C04-5CDF-2A79-1B59-A5C96C6D899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35700" y="1851671"/>
            <a:ext cx="2015999" cy="244690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E1A9C207-9137-44B6-DCCD-0260175580C1}"/>
              </a:ext>
            </a:extLst>
          </p:cNvPr>
          <p:cNvSpPr txBox="1"/>
          <p:nvPr/>
        </p:nvSpPr>
        <p:spPr>
          <a:xfrm>
            <a:off x="2535700" y="2033792"/>
            <a:ext cx="1123342" cy="230832"/>
          </a:xfrm>
          <a:prstGeom prst="rect">
            <a:avLst/>
          </a:prstGeom>
          <a:solidFill>
            <a:schemeClr val="bg1">
              <a:alpha val="84614"/>
            </a:schemeClr>
          </a:solidFill>
        </p:spPr>
        <p:txBody>
          <a:bodyPr wrap="square">
            <a:spAutoFit/>
          </a:bodyPr>
          <a:lstStyle/>
          <a:p>
            <a:r>
              <a:rPr lang="en-US" altLang="de-DE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REGIONAL</a:t>
            </a:r>
            <a:endParaRPr lang="de-DE" sz="900" b="1" dirty="0">
              <a:solidFill>
                <a:schemeClr val="tx2"/>
              </a:solidFill>
            </a:endParaRP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294D3CFC-051F-F9D0-8B72-BF713152563F}"/>
              </a:ext>
            </a:extLst>
          </p:cNvPr>
          <p:cNvSpPr txBox="1"/>
          <p:nvPr/>
        </p:nvSpPr>
        <p:spPr>
          <a:xfrm>
            <a:off x="3690648" y="4299942"/>
            <a:ext cx="1123342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UA RUHR</a:t>
            </a:r>
            <a:endParaRPr lang="de-DE" b="1" dirty="0"/>
          </a:p>
        </p:txBody>
      </p:sp>
      <p:pic>
        <p:nvPicPr>
          <p:cNvPr id="20" name="Grafik 19" descr="Fahnen auf dem RUB Campus">
            <a:extLst>
              <a:ext uri="{FF2B5EF4-FFF2-40B4-BE49-F238E27FC236}">
                <a16:creationId xmlns:a16="http://schemas.microsoft.com/office/drawing/2014/main" id="{929203E6-CC99-EF0F-3074-918C41D2D4F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8201" y="1851670"/>
            <a:ext cx="2015999" cy="24251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7BA4787B-7B39-0599-E589-A34347D14754}"/>
              </a:ext>
            </a:extLst>
          </p:cNvPr>
          <p:cNvSpPr txBox="1"/>
          <p:nvPr/>
        </p:nvSpPr>
        <p:spPr>
          <a:xfrm>
            <a:off x="4578201" y="2033792"/>
            <a:ext cx="1123342" cy="230832"/>
          </a:xfrm>
          <a:prstGeom prst="rect">
            <a:avLst/>
          </a:prstGeom>
          <a:solidFill>
            <a:schemeClr val="bg1">
              <a:alpha val="84614"/>
            </a:schemeClr>
          </a:solidFill>
        </p:spPr>
        <p:txBody>
          <a:bodyPr wrap="square">
            <a:spAutoFit/>
          </a:bodyPr>
          <a:lstStyle/>
          <a:p>
            <a:r>
              <a:rPr lang="en-US" altLang="de-DE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EUROPE</a:t>
            </a:r>
            <a:endParaRPr lang="de-DE" sz="900" b="1" dirty="0">
              <a:solidFill>
                <a:schemeClr val="tx2"/>
              </a:solidFill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783E71A2-6783-CCE6-9A09-E8DAA62A8E12}"/>
              </a:ext>
            </a:extLst>
          </p:cNvPr>
          <p:cNvSpPr txBox="1"/>
          <p:nvPr/>
        </p:nvSpPr>
        <p:spPr>
          <a:xfrm>
            <a:off x="6113268" y="4299942"/>
            <a:ext cx="1123342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UNIC</a:t>
            </a:r>
            <a:endParaRPr lang="de-DE" b="1" dirty="0"/>
          </a:p>
        </p:txBody>
      </p:sp>
      <p:pic>
        <p:nvPicPr>
          <p:cNvPr id="26" name="Grafik 25" descr="Weltkarte">
            <a:extLst>
              <a:ext uri="{FF2B5EF4-FFF2-40B4-BE49-F238E27FC236}">
                <a16:creationId xmlns:a16="http://schemas.microsoft.com/office/drawing/2014/main" id="{86344D63-0278-8D99-F07E-FED185B56D2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20702" y="1851670"/>
            <a:ext cx="2015999" cy="2434645"/>
          </a:xfrm>
          <a:prstGeom prst="rect">
            <a:avLst/>
          </a:prstGeom>
          <a:solidFill>
            <a:schemeClr val="bg1">
              <a:alpha val="84614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5F662D3C-613F-F0FE-C17D-67C09DE343CD}"/>
              </a:ext>
            </a:extLst>
          </p:cNvPr>
          <p:cNvSpPr txBox="1"/>
          <p:nvPr/>
        </p:nvSpPr>
        <p:spPr>
          <a:xfrm>
            <a:off x="6620702" y="2033792"/>
            <a:ext cx="1288816" cy="230832"/>
          </a:xfrm>
          <a:prstGeom prst="rect">
            <a:avLst/>
          </a:prstGeom>
          <a:solidFill>
            <a:schemeClr val="bg1">
              <a:alpha val="84614"/>
            </a:schemeClr>
          </a:solidFill>
        </p:spPr>
        <p:txBody>
          <a:bodyPr wrap="square">
            <a:spAutoFit/>
          </a:bodyPr>
          <a:lstStyle/>
          <a:p>
            <a:r>
              <a:rPr lang="en-US" altLang="de-DE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WORLDWIDE</a:t>
            </a:r>
            <a:endParaRPr lang="de-DE" sz="900" b="1" dirty="0">
              <a:solidFill>
                <a:schemeClr val="tx2"/>
              </a:solidFill>
            </a:endParaRP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A18C291B-A917-9028-39AF-D152FF20EF46}"/>
              </a:ext>
            </a:extLst>
          </p:cNvPr>
          <p:cNvSpPr txBox="1"/>
          <p:nvPr/>
        </p:nvSpPr>
        <p:spPr>
          <a:xfrm>
            <a:off x="8153034" y="4299942"/>
            <a:ext cx="618643" cy="300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WUN</a:t>
            </a:r>
            <a:endParaRPr lang="de-DE" b="1" dirty="0"/>
          </a:p>
        </p:txBody>
      </p:sp>
      <p:sp>
        <p:nvSpPr>
          <p:cNvPr id="5" name="Foliennummer">
            <a:extLst>
              <a:ext uri="{FF2B5EF4-FFF2-40B4-BE49-F238E27FC236}">
                <a16:creationId xmlns:a16="http://schemas.microsoft.com/office/drawing/2014/main" id="{5E49468A-F828-FE62-E1BD-A268CB916C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15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511350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UNIVERCITY BOCHUM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918000"/>
            <a:ext cx="4104000" cy="273387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Cooperation in the “City of Science” Bochum</a:t>
            </a: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</a:t>
            </a:r>
            <a:r>
              <a:rPr lang="en-US" altLang="de-DE" sz="1400" b="1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Bochum is a unique format of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science cooperation in Germany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Partners: the city of Bochum,</a:t>
            </a:r>
            <a:b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six universities represented in Bochum,</a:t>
            </a:r>
            <a:b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two national research institutes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others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Focus on transfer topics, knowledge-based urban development and cooperation and outreach to society</a:t>
            </a:r>
            <a:endParaRPr lang="en-US" altLang="de-DE" sz="1400" b="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A56DA67-1705-1E09-AE77-5C25E7CA5F18}"/>
              </a:ext>
            </a:extLst>
          </p:cNvPr>
          <p:cNvSpPr txBox="1"/>
          <p:nvPr/>
        </p:nvSpPr>
        <p:spPr>
          <a:xfrm rot="21143993">
            <a:off x="2655854" y="3564751"/>
            <a:ext cx="1598103" cy="55996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b="1" dirty="0">
                <a:solidFill>
                  <a:schemeClr val="tx2"/>
                </a:solidFill>
              </a:rPr>
              <a:t>Total </a:t>
            </a:r>
            <a:r>
              <a:rPr lang="de-DE" sz="1013" b="1" dirty="0" err="1">
                <a:solidFill>
                  <a:schemeClr val="tx2"/>
                </a:solidFill>
              </a:rPr>
              <a:t>amount</a:t>
            </a:r>
            <a:r>
              <a:rPr lang="de-DE" sz="1013" b="1" dirty="0">
                <a:solidFill>
                  <a:schemeClr val="tx2"/>
                </a:solidFill>
              </a:rPr>
              <a:t> </a:t>
            </a:r>
            <a:r>
              <a:rPr lang="de-DE" sz="1013" b="1" dirty="0" err="1">
                <a:solidFill>
                  <a:schemeClr val="tx2"/>
                </a:solidFill>
              </a:rPr>
              <a:t>of</a:t>
            </a:r>
            <a:r>
              <a:rPr lang="de-DE" sz="1013" b="1" dirty="0">
                <a:solidFill>
                  <a:schemeClr val="tx2"/>
                </a:solidFill>
              </a:rPr>
              <a:t> </a:t>
            </a:r>
            <a:r>
              <a:rPr lang="de-DE" sz="1013" b="1" dirty="0" err="1">
                <a:solidFill>
                  <a:schemeClr val="tx2"/>
                </a:solidFill>
              </a:rPr>
              <a:t>students</a:t>
            </a:r>
            <a:r>
              <a:rPr lang="de-DE" sz="1013" b="1" dirty="0">
                <a:solidFill>
                  <a:schemeClr val="tx2"/>
                </a:solidFill>
              </a:rPr>
              <a:t> in Bochum:</a:t>
            </a:r>
            <a:br>
              <a:rPr lang="de-DE" sz="1013" b="1" dirty="0">
                <a:solidFill>
                  <a:schemeClr val="tx2"/>
                </a:solidFill>
              </a:rPr>
            </a:br>
            <a:r>
              <a:rPr lang="de-DE" sz="1013" dirty="0">
                <a:solidFill>
                  <a:schemeClr val="tx2"/>
                </a:solidFill>
              </a:rPr>
              <a:t>~ 56,000!</a:t>
            </a:r>
          </a:p>
        </p:txBody>
      </p:sp>
      <p:pic>
        <p:nvPicPr>
          <p:cNvPr id="8" name="Bild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57"/>
          <a:stretch/>
        </p:blipFill>
        <p:spPr>
          <a:xfrm>
            <a:off x="4675188" y="396000"/>
            <a:ext cx="3967162" cy="3890250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EF6E68F-66A4-F91C-BC47-9DF5078C8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16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511054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UNIVERSITY ALLIANCE RUHR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946149"/>
            <a:ext cx="4968096" cy="3615489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Cooperation at Germany’s largest academic hub:</a:t>
            </a: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than 100,000 students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than 16,000 graduates and more than 1,000 doctorates granted each year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9,500 academic staff, incl. almost 1,300 full professors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Approx. € 440 million third-party funds every year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 100 joint projects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joint study programs and professorships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liaison offices abroad (Eastern Europe/Central Asia, North America, Latin America)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joint Research Academy for early career researchers </a:t>
            </a: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Transfer Ltd.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A56DA67-1705-1E09-AE77-5C25E7CA5F18}"/>
              </a:ext>
            </a:extLst>
          </p:cNvPr>
          <p:cNvSpPr txBox="1"/>
          <p:nvPr/>
        </p:nvSpPr>
        <p:spPr>
          <a:xfrm rot="21143993">
            <a:off x="7471123" y="3996799"/>
            <a:ext cx="1598103" cy="55996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dirty="0">
                <a:solidFill>
                  <a:schemeClr val="tx2"/>
                </a:solidFill>
              </a:rPr>
              <a:t>Research Focus </a:t>
            </a:r>
            <a:r>
              <a:rPr lang="de-DE" sz="1013" dirty="0" err="1">
                <a:solidFill>
                  <a:schemeClr val="tx2"/>
                </a:solidFill>
              </a:rPr>
              <a:t>bundled</a:t>
            </a:r>
            <a:r>
              <a:rPr lang="de-DE" sz="1013" dirty="0">
                <a:solidFill>
                  <a:schemeClr val="tx2"/>
                </a:solidFill>
              </a:rPr>
              <a:t> in 5 </a:t>
            </a:r>
            <a:r>
              <a:rPr lang="de-DE" sz="1013" dirty="0" err="1">
                <a:solidFill>
                  <a:schemeClr val="tx2"/>
                </a:solidFill>
              </a:rPr>
              <a:t>topics</a:t>
            </a:r>
            <a:br>
              <a:rPr lang="de-DE" sz="1013" dirty="0">
                <a:solidFill>
                  <a:schemeClr val="tx2"/>
                </a:solidFill>
              </a:rPr>
            </a:br>
            <a:r>
              <a:rPr lang="de-DE" sz="1013" dirty="0">
                <a:solidFill>
                  <a:schemeClr val="tx2"/>
                </a:solidFill>
              </a:rPr>
              <a:t>(</a:t>
            </a:r>
            <a:r>
              <a:rPr lang="de-DE" sz="1013" dirty="0" err="1">
                <a:solidFill>
                  <a:schemeClr val="tx2"/>
                </a:solidFill>
              </a:rPr>
              <a:t>see</a:t>
            </a:r>
            <a:r>
              <a:rPr lang="de-DE" sz="1013" dirty="0">
                <a:solidFill>
                  <a:schemeClr val="tx2"/>
                </a:solidFill>
              </a:rPr>
              <a:t> </a:t>
            </a:r>
            <a:r>
              <a:rPr lang="de-DE" sz="1013" dirty="0" err="1">
                <a:solidFill>
                  <a:schemeClr val="tx2"/>
                </a:solidFill>
              </a:rPr>
              <a:t>below</a:t>
            </a:r>
            <a:r>
              <a:rPr lang="de-DE" sz="1013" dirty="0">
                <a:solidFill>
                  <a:schemeClr val="tx2"/>
                </a:solidFill>
              </a:rPr>
              <a:t> …)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DB05F8B-AE5C-7996-41DB-158752AB2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17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153F88F9-7476-06AB-AD7C-0936AFEA2B7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88024" y="669583"/>
            <a:ext cx="4355976" cy="3586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3268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13" name="Titel 12">
            <a:extLst>
              <a:ext uri="{FF2B5EF4-FFF2-40B4-BE49-F238E27FC236}">
                <a16:creationId xmlns:a16="http://schemas.microsoft.com/office/drawing/2014/main" id="{8AFD8097-B510-95AF-778B-9EA3A5669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395999"/>
            <a:ext cx="7560000" cy="453155"/>
          </a:xfrm>
        </p:spPr>
        <p:txBody>
          <a:bodyPr/>
          <a:lstStyle/>
          <a:p>
            <a: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  <a:t>RESEARCH</a:t>
            </a:r>
            <a:b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  <a:t>ALLIANCE RUHR</a:t>
            </a:r>
            <a:endParaRPr lang="de-DE" b="1" dirty="0"/>
          </a:p>
        </p:txBody>
      </p:sp>
      <p:sp>
        <p:nvSpPr>
          <p:cNvPr id="2" name="Inhaltsplatzhalter 2">
            <a:extLst>
              <a:ext uri="{FF2B5EF4-FFF2-40B4-BE49-F238E27FC236}">
                <a16:creationId xmlns:a16="http://schemas.microsoft.com/office/drawing/2014/main" id="{B176F379-8461-B8FD-12B1-C0C69158AD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1360453"/>
            <a:ext cx="4680883" cy="3366000"/>
          </a:xfrm>
        </p:spPr>
        <p:txBody>
          <a:bodyPr/>
          <a:lstStyle/>
          <a:p>
            <a:pPr lvl="0">
              <a:lnSpc>
                <a:spcPct val="100000"/>
              </a:lnSpc>
              <a:spcAft>
                <a:spcPts val="0"/>
              </a:spcAft>
              <a:buClr>
                <a:srgbClr val="003560"/>
              </a:buClr>
              <a:defRPr/>
            </a:pPr>
            <a:r>
              <a:rPr lang="de-DE" altLang="de-DE" sz="1400" dirty="0">
                <a:solidFill>
                  <a:srgbClr val="003560"/>
                </a:solidFill>
              </a:rPr>
              <a:t>World </a:t>
            </a:r>
            <a:r>
              <a:rPr lang="de-DE" altLang="de-DE" sz="1400" dirty="0" err="1">
                <a:solidFill>
                  <a:srgbClr val="003560"/>
                </a:solidFill>
              </a:rPr>
              <a:t>class</a:t>
            </a:r>
            <a:r>
              <a:rPr lang="de-DE" altLang="de-DE" sz="1400" dirty="0">
                <a:solidFill>
                  <a:srgbClr val="003560"/>
                </a:solidFill>
              </a:rPr>
              <a:t> </a:t>
            </a:r>
            <a:r>
              <a:rPr lang="de-DE" altLang="de-DE" sz="1400" dirty="0" err="1">
                <a:solidFill>
                  <a:srgbClr val="003560"/>
                </a:solidFill>
              </a:rPr>
              <a:t>research</a:t>
            </a:r>
            <a:r>
              <a:rPr lang="de-DE" altLang="de-DE" sz="1400" dirty="0">
                <a:solidFill>
                  <a:srgbClr val="003560"/>
                </a:solidFill>
              </a:rPr>
              <a:t> on global </a:t>
            </a:r>
            <a:r>
              <a:rPr lang="de-DE" altLang="de-DE" sz="1400" dirty="0" err="1">
                <a:solidFill>
                  <a:srgbClr val="003560"/>
                </a:solidFill>
              </a:rPr>
              <a:t>challenges</a:t>
            </a:r>
            <a:br>
              <a:rPr lang="de-DE" altLang="de-DE" sz="1400" dirty="0">
                <a:solidFill>
                  <a:srgbClr val="003560"/>
                </a:solidFill>
              </a:rPr>
            </a:br>
            <a:r>
              <a:rPr lang="de-DE" altLang="de-DE" sz="1400" dirty="0" err="1">
                <a:solidFill>
                  <a:srgbClr val="003560"/>
                </a:solidFill>
              </a:rPr>
              <a:t>organized</a:t>
            </a:r>
            <a:r>
              <a:rPr lang="de-DE" altLang="de-DE" sz="1400" dirty="0">
                <a:solidFill>
                  <a:srgbClr val="003560"/>
                </a:solidFill>
              </a:rPr>
              <a:t> in </a:t>
            </a:r>
            <a:r>
              <a:rPr lang="de-DE" altLang="de-DE" sz="1400" dirty="0" err="1">
                <a:solidFill>
                  <a:srgbClr val="003560"/>
                </a:solidFill>
              </a:rPr>
              <a:t>four</a:t>
            </a:r>
            <a:r>
              <a:rPr lang="de-DE" altLang="de-DE" sz="1400" dirty="0">
                <a:solidFill>
                  <a:srgbClr val="003560"/>
                </a:solidFill>
              </a:rPr>
              <a:t> Research Centers and</a:t>
            </a:r>
            <a:br>
              <a:rPr lang="de-DE" altLang="de-DE" sz="1400" dirty="0">
                <a:solidFill>
                  <a:srgbClr val="003560"/>
                </a:solidFill>
              </a:rPr>
            </a:br>
            <a:r>
              <a:rPr lang="de-DE" altLang="de-DE" sz="1400" dirty="0" err="1">
                <a:solidFill>
                  <a:srgbClr val="003560"/>
                </a:solidFill>
              </a:rPr>
              <a:t>one</a:t>
            </a:r>
            <a:r>
              <a:rPr lang="de-DE" altLang="de-DE" sz="1400" dirty="0">
                <a:solidFill>
                  <a:srgbClr val="003560"/>
                </a:solidFill>
              </a:rPr>
              <a:t> College:</a:t>
            </a:r>
          </a:p>
          <a:p>
            <a:pPr lvl="0">
              <a:lnSpc>
                <a:spcPct val="100000"/>
              </a:lnSpc>
              <a:spcAft>
                <a:spcPts val="0"/>
              </a:spcAft>
              <a:buClr>
                <a:srgbClr val="003560"/>
              </a:buClr>
              <a:defRPr/>
            </a:pPr>
            <a:endParaRPr lang="de-DE" altLang="de-DE" sz="1400" dirty="0">
              <a:solidFill>
                <a:srgbClr val="003560"/>
              </a:solidFill>
            </a:endParaRPr>
          </a:p>
          <a:p>
            <a:pPr lvl="2">
              <a:lnSpc>
                <a:spcPct val="100000"/>
              </a:lnSpc>
              <a:buClr>
                <a:srgbClr val="003560"/>
              </a:buClr>
              <a:defRPr/>
            </a:pPr>
            <a:r>
              <a:rPr lang="en-US" altLang="de-DE" sz="1400" dirty="0">
                <a:solidFill>
                  <a:srgbClr val="003560"/>
                </a:solidFill>
              </a:rPr>
              <a:t>One Health Ruhr – from Molecules to Systems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defRPr/>
            </a:pPr>
            <a:r>
              <a:rPr lang="en-US" altLang="de-DE" sz="1400" dirty="0">
                <a:solidFill>
                  <a:srgbClr val="003560"/>
                </a:solidFill>
              </a:rPr>
              <a:t>Chemical Sciences and Sustainability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defRPr/>
            </a:pPr>
            <a:r>
              <a:rPr lang="en-US" altLang="de-DE" sz="1400" dirty="0">
                <a:solidFill>
                  <a:srgbClr val="003560"/>
                </a:solidFill>
              </a:rPr>
              <a:t>Trustworthy Data Science and Security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defRPr/>
            </a:pPr>
            <a:r>
              <a:rPr lang="en-US" altLang="de-DE" sz="1400" dirty="0">
                <a:solidFill>
                  <a:srgbClr val="003560"/>
                </a:solidFill>
              </a:rPr>
              <a:t>Future Energy Materials and Systems</a:t>
            </a:r>
            <a:endParaRPr lang="en-US" altLang="de-DE" sz="1400" b="1" dirty="0">
              <a:solidFill>
                <a:srgbClr val="003560"/>
              </a:solidFill>
            </a:endParaRPr>
          </a:p>
          <a:p>
            <a:pPr lvl="2">
              <a:lnSpc>
                <a:spcPct val="100000"/>
              </a:lnSpc>
              <a:buClr>
                <a:srgbClr val="003560"/>
              </a:buClr>
              <a:defRPr/>
            </a:pPr>
            <a:r>
              <a:rPr lang="en-US" altLang="de-DE" sz="1400" dirty="0">
                <a:solidFill>
                  <a:srgbClr val="003560"/>
                </a:solidFill>
              </a:rPr>
              <a:t>College for Social Sciences and Humanities</a:t>
            </a:r>
          </a:p>
          <a:p>
            <a:pPr marL="0" lvl="2" indent="0">
              <a:lnSpc>
                <a:spcPct val="100000"/>
              </a:lnSpc>
              <a:buClr>
                <a:srgbClr val="003560"/>
              </a:buClr>
              <a:buNone/>
              <a:defRPr/>
            </a:pPr>
            <a:r>
              <a:rPr lang="en-US" sz="1400" dirty="0">
                <a:solidFill>
                  <a:srgbClr val="003560"/>
                </a:solidFill>
              </a:rPr>
              <a:t>together with the University of Duisburg Essen</a:t>
            </a:r>
            <a:br>
              <a:rPr lang="en-US" sz="1400" dirty="0">
                <a:solidFill>
                  <a:srgbClr val="003560"/>
                </a:solidFill>
              </a:rPr>
            </a:br>
            <a:r>
              <a:rPr lang="en-US" sz="1400" dirty="0">
                <a:solidFill>
                  <a:srgbClr val="003560"/>
                </a:solidFill>
              </a:rPr>
              <a:t>and TU Dortmund University</a:t>
            </a:r>
            <a:endParaRPr lang="de-DE" sz="1400" dirty="0">
              <a:solidFill>
                <a:srgbClr val="003560"/>
              </a:solidFill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202A699-5AC3-E416-3727-6C929D63B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18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11" name="Grafik 10" descr="Science Cloud der UA Ruhr">
            <a:extLst>
              <a:ext uri="{FF2B5EF4-FFF2-40B4-BE49-F238E27FC236}">
                <a16:creationId xmlns:a16="http://schemas.microsoft.com/office/drawing/2014/main" id="{186C0B1D-150D-544D-3126-893E662EC5E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572000" y="404095"/>
            <a:ext cx="4068763" cy="389025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3AA2111B-6130-2789-7A42-B7ED87BEAA06}"/>
              </a:ext>
            </a:extLst>
          </p:cNvPr>
          <p:cNvSpPr txBox="1"/>
          <p:nvPr/>
        </p:nvSpPr>
        <p:spPr>
          <a:xfrm rot="21143993">
            <a:off x="3359384" y="4004036"/>
            <a:ext cx="1418758" cy="71583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dirty="0" err="1">
                <a:solidFill>
                  <a:schemeClr val="tx2"/>
                </a:solidFill>
              </a:rPr>
              <a:t>Funded</a:t>
            </a:r>
            <a:r>
              <a:rPr lang="de-DE" sz="1013" dirty="0">
                <a:solidFill>
                  <a:schemeClr val="tx2"/>
                </a:solidFill>
              </a:rPr>
              <a:t> </a:t>
            </a:r>
            <a:r>
              <a:rPr lang="de-DE" sz="1013" dirty="0" err="1">
                <a:solidFill>
                  <a:schemeClr val="tx2"/>
                </a:solidFill>
              </a:rPr>
              <a:t>with</a:t>
            </a:r>
            <a:br>
              <a:rPr lang="de-DE" sz="1013" dirty="0">
                <a:solidFill>
                  <a:schemeClr val="tx2"/>
                </a:solidFill>
              </a:rPr>
            </a:br>
            <a:r>
              <a:rPr lang="de-DE" sz="1013" b="1" dirty="0">
                <a:solidFill>
                  <a:schemeClr val="tx2"/>
                </a:solidFill>
              </a:rPr>
              <a:t>48 Mio. € </a:t>
            </a:r>
            <a:r>
              <a:rPr lang="de-DE" sz="1013" b="1" dirty="0" err="1">
                <a:solidFill>
                  <a:schemeClr val="tx2"/>
                </a:solidFill>
              </a:rPr>
              <a:t>annually</a:t>
            </a:r>
            <a:br>
              <a:rPr lang="de-DE" sz="1013" b="1" dirty="0">
                <a:solidFill>
                  <a:schemeClr val="tx2"/>
                </a:solidFill>
              </a:rPr>
            </a:br>
            <a:r>
              <a:rPr lang="de-DE" sz="1013" dirty="0" err="1">
                <a:solidFill>
                  <a:schemeClr val="tx2"/>
                </a:solidFill>
              </a:rPr>
              <a:t>by</a:t>
            </a:r>
            <a:r>
              <a:rPr lang="de-DE" sz="1013" dirty="0">
                <a:solidFill>
                  <a:schemeClr val="tx2"/>
                </a:solidFill>
              </a:rPr>
              <a:t> </a:t>
            </a:r>
            <a:r>
              <a:rPr lang="de-DE" sz="1013" dirty="0" err="1">
                <a:solidFill>
                  <a:schemeClr val="tx2"/>
                </a:solidFill>
              </a:rPr>
              <a:t>the</a:t>
            </a:r>
            <a:r>
              <a:rPr lang="de-DE" sz="1013" dirty="0">
                <a:solidFill>
                  <a:schemeClr val="tx2"/>
                </a:solidFill>
              </a:rPr>
              <a:t> </a:t>
            </a:r>
            <a:r>
              <a:rPr lang="de-DE" sz="1013" dirty="0" err="1">
                <a:solidFill>
                  <a:schemeClr val="tx2"/>
                </a:solidFill>
              </a:rPr>
              <a:t>state</a:t>
            </a:r>
            <a:r>
              <a:rPr lang="de-DE" sz="1013" dirty="0">
                <a:solidFill>
                  <a:schemeClr val="tx2"/>
                </a:solidFill>
              </a:rPr>
              <a:t> </a:t>
            </a:r>
            <a:r>
              <a:rPr lang="de-DE" sz="1013" dirty="0" err="1">
                <a:solidFill>
                  <a:schemeClr val="tx2"/>
                </a:solidFill>
              </a:rPr>
              <a:t>of</a:t>
            </a:r>
            <a:r>
              <a:rPr lang="de-DE" sz="1013" dirty="0">
                <a:solidFill>
                  <a:schemeClr val="tx2"/>
                </a:solidFill>
              </a:rPr>
              <a:t> North Rhine-</a:t>
            </a:r>
            <a:r>
              <a:rPr lang="de-DE" sz="1013" dirty="0" err="1">
                <a:solidFill>
                  <a:schemeClr val="tx2"/>
                </a:solidFill>
              </a:rPr>
              <a:t>Westphalia</a:t>
            </a:r>
            <a:r>
              <a:rPr lang="de-DE" sz="1013" dirty="0">
                <a:solidFill>
                  <a:schemeClr val="tx2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6190340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31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EUROPEAN UNIVERSITY OF CITIES</a:t>
            </a:r>
            <a:b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POST-INDUSTRIAL TRANSITION: UNIC 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1395270"/>
            <a:ext cx="5832192" cy="3120695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Cooperation in a European university network</a:t>
            </a: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nternational consortium of 10 universities,</a:t>
            </a:r>
            <a:b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located in 10 post-industrial European cities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Aims:</a:t>
            </a:r>
            <a:endParaRPr lang="en-US" altLang="de-DE" sz="1400" b="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Increase of student and staff exchange</a:t>
            </a:r>
            <a:endParaRPr lang="en-US" altLang="de-DE" sz="1400" b="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>
              <a:lnSpc>
                <a:spcPct val="100000"/>
              </a:lnSpc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Cooperation in teaching, research and transfer</a:t>
            </a:r>
            <a:endParaRPr lang="en-US" altLang="de-DE" sz="1400" b="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>
              <a:lnSpc>
                <a:spcPct val="100000"/>
              </a:lnSpc>
              <a:buSzPct val="130000"/>
            </a:pPr>
            <a:r>
              <a:rPr lang="de-DE" sz="1400" dirty="0"/>
              <a:t>Co-</a:t>
            </a:r>
            <a:r>
              <a:rPr lang="de-DE" sz="1400" dirty="0" err="1"/>
              <a:t>production</a:t>
            </a:r>
            <a:r>
              <a:rPr lang="de-DE" sz="1400" dirty="0"/>
              <a:t> </a:t>
            </a:r>
            <a:r>
              <a:rPr lang="de-DE" sz="1400" dirty="0" err="1"/>
              <a:t>of</a:t>
            </a:r>
            <a:r>
              <a:rPr lang="de-DE" sz="1400" dirty="0"/>
              <a:t> </a:t>
            </a:r>
            <a:r>
              <a:rPr lang="de-DE" sz="1400" dirty="0" err="1"/>
              <a:t>knowledge</a:t>
            </a:r>
            <a:r>
              <a:rPr lang="de-DE" sz="1400" dirty="0"/>
              <a:t> in </a:t>
            </a:r>
            <a:r>
              <a:rPr lang="de-DE" sz="1400" dirty="0" err="1"/>
              <a:t>CityLabs</a:t>
            </a:r>
            <a:endParaRPr lang="de-DE" sz="1400" dirty="0"/>
          </a:p>
          <a:p>
            <a:pPr lvl="3">
              <a:lnSpc>
                <a:spcPct val="100000"/>
              </a:lnSpc>
              <a:buSzPct val="130000"/>
            </a:pPr>
            <a:r>
              <a:rPr lang="de-DE" sz="1400" dirty="0"/>
              <a:t>Citizens‘ and </a:t>
            </a:r>
            <a:r>
              <a:rPr lang="de-DE" sz="1400" dirty="0" err="1"/>
              <a:t>cities</a:t>
            </a:r>
            <a:r>
              <a:rPr lang="de-DE" sz="1400" dirty="0"/>
              <a:t>‘ </a:t>
            </a:r>
            <a:r>
              <a:rPr lang="de-DE" sz="1400" dirty="0" err="1"/>
              <a:t>direct</a:t>
            </a:r>
            <a:r>
              <a:rPr lang="de-DE" sz="1400" dirty="0"/>
              <a:t> </a:t>
            </a:r>
            <a:r>
              <a:rPr lang="de-DE" sz="1400" dirty="0" err="1"/>
              <a:t>involvement</a:t>
            </a:r>
            <a:r>
              <a:rPr lang="de-DE" sz="1400" dirty="0"/>
              <a:t> in </a:t>
            </a:r>
            <a:r>
              <a:rPr lang="de-DE" sz="1400" dirty="0" err="1"/>
              <a:t>research</a:t>
            </a:r>
            <a:endParaRPr lang="de-DE" sz="1400" dirty="0"/>
          </a:p>
          <a:p>
            <a:pPr lvl="3">
              <a:lnSpc>
                <a:spcPct val="100000"/>
              </a:lnSpc>
              <a:buSzPct val="130000"/>
            </a:pPr>
            <a:r>
              <a:rPr lang="de-DE" sz="1400" dirty="0"/>
              <a:t>Key </a:t>
            </a:r>
            <a:r>
              <a:rPr lang="de-DE" sz="1400" dirty="0" err="1"/>
              <a:t>impact</a:t>
            </a:r>
            <a:r>
              <a:rPr lang="de-DE" sz="1400" dirty="0"/>
              <a:t> </a:t>
            </a:r>
            <a:r>
              <a:rPr lang="de-DE" sz="1400" dirty="0" err="1"/>
              <a:t>areas</a:t>
            </a:r>
            <a:r>
              <a:rPr lang="de-DE" sz="1400" dirty="0"/>
              <a:t>: Virtual Exchange,</a:t>
            </a:r>
            <a:br>
              <a:rPr lang="de-DE" sz="1400" dirty="0"/>
            </a:br>
            <a:r>
              <a:rPr lang="de-DE" sz="1400" dirty="0" err="1"/>
              <a:t>Diversity</a:t>
            </a:r>
            <a:r>
              <a:rPr lang="de-DE" sz="1400" dirty="0"/>
              <a:t> </a:t>
            </a:r>
            <a:r>
              <a:rPr lang="de-DE" sz="1400" dirty="0" err="1"/>
              <a:t>education</a:t>
            </a:r>
            <a:r>
              <a:rPr lang="de-DE" sz="1400" dirty="0"/>
              <a:t>, Urban Studies/Development,</a:t>
            </a:r>
            <a:br>
              <a:rPr lang="de-DE" sz="1400" dirty="0"/>
            </a:br>
            <a:r>
              <a:rPr lang="de-DE" sz="1400" dirty="0" err="1"/>
              <a:t>Engaged</a:t>
            </a:r>
            <a:r>
              <a:rPr lang="de-DE" sz="1400" dirty="0"/>
              <a:t> Research, City </a:t>
            </a:r>
            <a:r>
              <a:rPr lang="de-DE" sz="1400" dirty="0" err="1"/>
              <a:t>Cooperation</a:t>
            </a:r>
            <a:endParaRPr lang="de-DE" sz="1400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5DBA74A-F9CE-1FE6-1F7D-ABBA9D1C7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19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6" name="Bild 5" descr="Europa Karte">
            <a:extLst>
              <a:ext uri="{FF2B5EF4-FFF2-40B4-BE49-F238E27FC236}">
                <a16:creationId xmlns:a16="http://schemas.microsoft.com/office/drawing/2014/main" id="{F0EF31CD-D4E5-B0D1-48A3-AC5E2E54BAE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72608" y="1029506"/>
            <a:ext cx="3707904" cy="3605436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9FC374A9-880C-4A1C-EA9B-557CAB0F5DB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0312" y="253371"/>
            <a:ext cx="1403628" cy="750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6395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intergrund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13" name="Titel">
            <a:extLst>
              <a:ext uri="{FF2B5EF4-FFF2-40B4-BE49-F238E27FC236}">
                <a16:creationId xmlns:a16="http://schemas.microsoft.com/office/drawing/2014/main" id="{52BE8065-DCB2-F562-BB93-F283AE16DC4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700" b="0" kern="1200" baseline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  <a:t>PROFILE</a:t>
            </a:r>
            <a:endParaRPr lang="de-DE" b="1" dirty="0"/>
          </a:p>
        </p:txBody>
      </p:sp>
      <p:sp>
        <p:nvSpPr>
          <p:cNvPr id="3" name="Folientext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955454"/>
            <a:ext cx="4104000" cy="3366000"/>
          </a:xfrm>
        </p:spPr>
        <p:txBody>
          <a:bodyPr/>
          <a:lstStyle/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E</a:t>
            </a:r>
            <a:r>
              <a:rPr lang="en-US" altLang="de-DE" sz="1400" b="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stablished as the first new university</a:t>
            </a:r>
            <a:br>
              <a:rPr lang="en-US" altLang="de-DE" sz="1400" b="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</a:br>
            <a:r>
              <a:rPr lang="en-US" altLang="de-DE" sz="1400" b="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in the Federal Republic of Germany</a:t>
            </a:r>
            <a:endParaRPr lang="de-DE" altLang="de-DE" sz="1400" b="0" dirty="0">
              <a:solidFill>
                <a:srgbClr val="17365C"/>
              </a:solidFill>
              <a:latin typeface="+mj-lt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I</a:t>
            </a:r>
            <a:r>
              <a:rPr lang="de-DE" altLang="de-DE" sz="1400" b="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nauguration in 1965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dirty="0" err="1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Founded</a:t>
            </a:r>
            <a:r>
              <a:rPr lang="de-DE" altLang="de-DE" sz="140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de-DE" altLang="de-DE" sz="1400" dirty="0" err="1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as</a:t>
            </a:r>
            <a:r>
              <a:rPr lang="de-DE" altLang="de-DE" sz="140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 a </a:t>
            </a:r>
            <a:r>
              <a:rPr lang="de-DE" altLang="de-DE" sz="1400" i="1" dirty="0" err="1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reform</a:t>
            </a:r>
            <a:r>
              <a:rPr lang="de-DE" altLang="de-DE" sz="1400" i="1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de-DE" altLang="de-DE" sz="1400" i="1" dirty="0" err="1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university</a:t>
            </a:r>
            <a:endParaRPr lang="de-DE" altLang="de-DE" sz="1400" b="0" i="1" dirty="0">
              <a:solidFill>
                <a:srgbClr val="17365C"/>
              </a:solidFill>
              <a:latin typeface="+mj-lt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T</a:t>
            </a:r>
            <a:r>
              <a:rPr lang="en-US" altLang="de-DE" sz="1400" b="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oday one of the 10 largest German universities</a:t>
            </a:r>
            <a:endParaRPr lang="de-DE" altLang="de-DE" sz="1400" b="0" dirty="0">
              <a:solidFill>
                <a:srgbClr val="17365C"/>
              </a:solidFill>
              <a:latin typeface="+mj-lt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P</a:t>
            </a:r>
            <a:r>
              <a:rPr lang="de-DE" altLang="de-DE" sz="1400" b="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owerful and </a:t>
            </a:r>
            <a:r>
              <a:rPr lang="de-DE" altLang="de-DE" sz="1400" b="0" dirty="0" err="1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optimally</a:t>
            </a:r>
            <a:r>
              <a:rPr lang="de-DE" altLang="de-DE" sz="1400" b="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de-DE" altLang="de-DE" sz="1400" b="0" dirty="0" err="1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networked</a:t>
            </a:r>
            <a:br>
              <a:rPr lang="de-DE" altLang="de-DE" sz="1400" b="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</a:br>
            <a:r>
              <a:rPr lang="de-DE" altLang="de-DE" sz="1400" b="0" dirty="0" err="1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research</a:t>
            </a:r>
            <a:r>
              <a:rPr lang="de-DE" altLang="de-DE" sz="1400" b="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 hub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de-DE" altLang="de-DE" sz="140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C</a:t>
            </a:r>
            <a:r>
              <a:rPr lang="de-DE" altLang="de-DE" sz="1400" b="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utting-</a:t>
            </a:r>
            <a:r>
              <a:rPr lang="de-DE" altLang="de-DE" sz="1400" b="0" dirty="0" err="1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edge</a:t>
            </a:r>
            <a:r>
              <a:rPr lang="de-DE" altLang="de-DE" sz="1400" b="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de-DE" altLang="de-DE" sz="1400" b="0" dirty="0" err="1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research</a:t>
            </a:r>
            <a:r>
              <a:rPr lang="de-DE" altLang="de-DE" sz="1400" b="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de-DE" altLang="de-DE" sz="1400" b="0" dirty="0" err="1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linked</a:t>
            </a:r>
            <a:r>
              <a:rPr lang="de-DE" altLang="de-DE" sz="1400" b="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de-DE" altLang="de-DE" sz="1400" b="0" dirty="0" err="1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  <a:t>to</a:t>
            </a:r>
            <a:br>
              <a:rPr lang="de-DE" altLang="de-DE" sz="1400" b="0" dirty="0">
                <a:solidFill>
                  <a:srgbClr val="17365C"/>
                </a:solidFill>
                <a:latin typeface="+mj-lt"/>
                <a:cs typeface="Arial" panose="020B0604020202020204" pitchFamily="34" charset="0"/>
              </a:rPr>
            </a:br>
            <a:r>
              <a:rPr lang="de-DE" sz="1400" dirty="0" err="1">
                <a:latin typeface="+mj-lt"/>
              </a:rPr>
              <a:t>research-oriented</a:t>
            </a:r>
            <a:r>
              <a:rPr lang="de-DE" sz="1400" dirty="0">
                <a:latin typeface="+mj-lt"/>
              </a:rPr>
              <a:t> </a:t>
            </a:r>
            <a:r>
              <a:rPr lang="de-DE" sz="1400" dirty="0" err="1">
                <a:latin typeface="+mj-lt"/>
              </a:rPr>
              <a:t>teaching</a:t>
            </a:r>
            <a:endParaRPr lang="de-DE" altLang="de-DE" sz="1400" b="0" dirty="0">
              <a:solidFill>
                <a:srgbClr val="17365C"/>
              </a:solidFill>
              <a:latin typeface="+mj-lt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endParaRPr lang="de-DE" sz="1400" dirty="0">
              <a:latin typeface="+mj-lt"/>
            </a:endParaRPr>
          </a:p>
        </p:txBody>
      </p:sp>
      <p:pic>
        <p:nvPicPr>
          <p:cNvPr id="8" name="Bild" descr="Audimax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188" y="396001"/>
            <a:ext cx="3965575" cy="3890250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Foliennummer">
            <a:extLst>
              <a:ext uri="{FF2B5EF4-FFF2-40B4-BE49-F238E27FC236}">
                <a16:creationId xmlns:a16="http://schemas.microsoft.com/office/drawing/2014/main" id="{3D11CD25-63E6-DF10-C1A1-8C6740139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</a:t>
            </a:fld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211437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WORLDWIDE UNIVERSITIES NETWORK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946150"/>
            <a:ext cx="8424480" cy="3893864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Clr>
                <a:srgbClr val="8DAE10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Cooperation with global like-minded partners</a:t>
            </a: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 universities, 6 continents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Renowned international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network of comprehensive,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research-intensive universities: all 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scientific disciplines at RUB can benefit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Fostering distinctive international research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collaborations directed at problems of global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significance and with a focus on the global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Sustainable Development Goals (SDGs)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Fostering the next generation of dedicated 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scientists with special support schemes for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early career researchers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F298EF0-84CB-124A-9CDA-CFD95B9ED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20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60A27B21-891E-56C7-D6D5-3628B83B231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71887" y="956990"/>
            <a:ext cx="6162547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3102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3" descr="Farbige Würfel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04" y="0"/>
            <a:ext cx="4134748" cy="2571749"/>
          </a:xfrm>
          <a:prstGeom prst="rect">
            <a:avLst/>
          </a:prstGeom>
          <a:effectLst/>
        </p:spPr>
      </p:pic>
      <p:pic>
        <p:nvPicPr>
          <p:cNvPr id="5" name="Grafik 4" descr="Kleine Figuren auf einem aufgeschlagenen Buch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2571749"/>
            <a:ext cx="4067945" cy="2571750"/>
          </a:xfrm>
          <a:prstGeom prst="rect">
            <a:avLst/>
          </a:prstGeom>
          <a:effectLst/>
        </p:spPr>
      </p:pic>
      <p:pic>
        <p:nvPicPr>
          <p:cNvPr id="6" name="Grafik 5" descr="Audimax im Frühling mit Blumen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67944" y="0"/>
            <a:ext cx="5076056" cy="5143499"/>
          </a:xfrm>
          <a:prstGeom prst="rect">
            <a:avLst/>
          </a:prstGeom>
          <a:effectLst/>
        </p:spPr>
      </p:pic>
      <p:sp>
        <p:nvSpPr>
          <p:cNvPr id="23" name="Titel 23">
            <a:extLst>
              <a:ext uri="{FF2B5EF4-FFF2-40B4-BE49-F238E27FC236}">
                <a16:creationId xmlns:a16="http://schemas.microsoft.com/office/drawing/2014/main" id="{28AD64AB-8947-A560-13A2-2F243F8D9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62938" y="390619"/>
            <a:ext cx="4834938" cy="1534642"/>
          </a:xfrm>
          <a:solidFill>
            <a:schemeClr val="bg1">
              <a:alpha val="90000"/>
            </a:schemeClr>
          </a:solidFill>
        </p:spPr>
        <p:txBody>
          <a:bodyPr wrap="square" lIns="90000" tIns="72000" rIns="144000" bIns="0" anchor="t" anchorCtr="0">
            <a:spAutoFit/>
          </a:bodyPr>
          <a:lstStyle/>
          <a:p>
            <a:pPr algn="r"/>
            <a:r>
              <a:rPr lang="de-DE" sz="5500" b="1" dirty="0">
                <a:solidFill>
                  <a:schemeClr val="tx2"/>
                </a:solidFill>
              </a:rPr>
              <a:t>STRATEGIC</a:t>
            </a:r>
            <a:br>
              <a:rPr lang="de-DE" sz="5500" b="1" dirty="0">
                <a:solidFill>
                  <a:schemeClr val="tx2"/>
                </a:solidFill>
              </a:rPr>
            </a:br>
            <a:r>
              <a:rPr lang="de-DE" sz="5500" b="1" dirty="0">
                <a:solidFill>
                  <a:schemeClr val="tx2"/>
                </a:solidFill>
              </a:rPr>
              <a:t>TOPICS</a:t>
            </a:r>
          </a:p>
        </p:txBody>
      </p:sp>
      <p:sp>
        <p:nvSpPr>
          <p:cNvPr id="21" name="Titel 23">
            <a:extLst>
              <a:ext uri="{FF2B5EF4-FFF2-40B4-BE49-F238E27FC236}">
                <a16:creationId xmlns:a16="http://schemas.microsoft.com/office/drawing/2014/main" id="{E448D7BB-38FA-E48B-229C-DAE4AA622A95}"/>
              </a:ext>
            </a:extLst>
          </p:cNvPr>
          <p:cNvSpPr txBox="1">
            <a:spLocks/>
          </p:cNvSpPr>
          <p:nvPr/>
        </p:nvSpPr>
        <p:spPr>
          <a:xfrm>
            <a:off x="-633380" y="2062434"/>
            <a:ext cx="5205380" cy="436461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vert="horz" wrap="square" lIns="90000" tIns="0" rIns="144000" bIns="36000" rtlCol="0" anchor="t" anchorCtr="0">
            <a:spAutoFit/>
          </a:bodyPr>
          <a:lstStyle>
            <a:lvl1pPr marL="0" indent="0" algn="ctr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4500" b="0" kern="1200" baseline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r"/>
            <a:r>
              <a:rPr lang="de-DE" sz="2500" dirty="0"/>
              <a:t>CROSS-CUTTING ISSUES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986AE8DD-5954-0AFC-5BE5-C3DCFC5B1F49}"/>
              </a:ext>
            </a:extLst>
          </p:cNvPr>
          <p:cNvSpPr txBox="1"/>
          <p:nvPr/>
        </p:nvSpPr>
        <p:spPr>
          <a:xfrm>
            <a:off x="5158833" y="3739536"/>
            <a:ext cx="3995936" cy="553998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de-DE" sz="1500" dirty="0" err="1">
                <a:solidFill>
                  <a:schemeClr val="bg1"/>
                </a:solidFill>
              </a:rPr>
              <a:t>Sustainability</a:t>
            </a:r>
            <a:r>
              <a:rPr lang="de-DE" sz="1500" dirty="0">
                <a:solidFill>
                  <a:schemeClr val="bg1"/>
                </a:solidFill>
              </a:rPr>
              <a:t>, </a:t>
            </a:r>
            <a:r>
              <a:rPr lang="de-DE" sz="1500" dirty="0" err="1">
                <a:solidFill>
                  <a:schemeClr val="bg1"/>
                </a:solidFill>
              </a:rPr>
              <a:t>Diversity</a:t>
            </a:r>
            <a:r>
              <a:rPr lang="de-DE" sz="1500" dirty="0">
                <a:solidFill>
                  <a:schemeClr val="bg1"/>
                </a:solidFill>
              </a:rPr>
              <a:t>,</a:t>
            </a:r>
            <a:br>
              <a:rPr lang="de-DE" sz="1500" dirty="0">
                <a:solidFill>
                  <a:schemeClr val="bg1"/>
                </a:solidFill>
              </a:rPr>
            </a:br>
            <a:r>
              <a:rPr lang="de-DE" sz="1500" dirty="0" err="1">
                <a:solidFill>
                  <a:schemeClr val="bg1"/>
                </a:solidFill>
              </a:rPr>
              <a:t>Internationalization</a:t>
            </a:r>
            <a:r>
              <a:rPr lang="de-DE" sz="1500" dirty="0">
                <a:solidFill>
                  <a:schemeClr val="bg1"/>
                </a:solidFill>
              </a:rPr>
              <a:t> …and </a:t>
            </a:r>
            <a:r>
              <a:rPr lang="de-DE" sz="1500" dirty="0" err="1">
                <a:solidFill>
                  <a:schemeClr val="bg1"/>
                </a:solidFill>
              </a:rPr>
              <a:t>Digitalization</a:t>
            </a:r>
            <a:r>
              <a:rPr lang="de-DE" sz="1500" dirty="0">
                <a:solidFill>
                  <a:schemeClr val="bg1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6626874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DIVERSITY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918000"/>
            <a:ext cx="4104000" cy="273387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Clr>
                <a:srgbClr val="8DAE10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Diversity is RUB’s greatest strength!</a:t>
            </a: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aking Diversity </a:t>
            </a:r>
            <a:r>
              <a:rPr lang="en-US" altLang="de-DE" sz="1400" b="0" dirty="0">
                <a:latin typeface="Arial" panose="020B0604020202020204" pitchFamily="34" charset="0"/>
                <a:cs typeface="Arial" panose="020B0604020202020204" pitchFamily="34" charset="0"/>
              </a:rPr>
              <a:t>visible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Sense of Belonging</a:t>
            </a:r>
            <a:endParaRPr lang="en-US" altLang="de-DE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Combating any kind of discrimination</a:t>
            </a:r>
            <a:endParaRPr lang="en-US" altLang="de-DE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Promoting talent</a:t>
            </a:r>
            <a:endParaRPr lang="en-US" altLang="de-DE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b="0" dirty="0">
                <a:latin typeface="Arial" panose="020B0604020202020204" pitchFamily="34" charset="0"/>
                <a:cs typeface="Arial" panose="020B0604020202020204" pitchFamily="34" charset="0"/>
              </a:rPr>
              <a:t>Spirit of mutual appreciation and respect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b="0" dirty="0">
                <a:latin typeface="Arial" panose="020B0604020202020204" pitchFamily="34" charset="0"/>
                <a:cs typeface="Arial" panose="020B0604020202020204" pitchFamily="34" charset="0"/>
              </a:rPr>
              <a:t>Equal opportunities in research, study and administration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altLang="de-DE" sz="1400" b="0" dirty="0">
                <a:latin typeface="Arial" panose="020B0604020202020204" pitchFamily="34" charset="0"/>
                <a:cs typeface="Arial" panose="020B0604020202020204" pitchFamily="34" charset="0"/>
              </a:rPr>
              <a:t>amily-friendly environment</a:t>
            </a:r>
            <a:endParaRPr lang="de-DE" sz="1400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A56DA67-1705-1E09-AE77-5C25E7CA5F18}"/>
              </a:ext>
            </a:extLst>
          </p:cNvPr>
          <p:cNvSpPr txBox="1"/>
          <p:nvPr/>
        </p:nvSpPr>
        <p:spPr>
          <a:xfrm rot="21143993">
            <a:off x="2655854" y="3486813"/>
            <a:ext cx="1598103" cy="71583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dirty="0" err="1">
                <a:solidFill>
                  <a:schemeClr val="tx2"/>
                </a:solidFill>
              </a:rPr>
              <a:t>Successful</a:t>
            </a:r>
            <a:r>
              <a:rPr lang="de-DE" sz="1013" dirty="0">
                <a:solidFill>
                  <a:schemeClr val="tx2"/>
                </a:solidFill>
              </a:rPr>
              <a:t> Audit "Shaping </a:t>
            </a:r>
            <a:r>
              <a:rPr lang="de-DE" sz="1013" dirty="0" err="1">
                <a:solidFill>
                  <a:schemeClr val="tx2"/>
                </a:solidFill>
              </a:rPr>
              <a:t>Diversity</a:t>
            </a:r>
            <a:r>
              <a:rPr lang="de-DE" sz="1013" dirty="0">
                <a:solidFill>
                  <a:schemeClr val="tx2"/>
                </a:solidFill>
              </a:rPr>
              <a:t>" 2022-2025 </a:t>
            </a:r>
            <a:r>
              <a:rPr lang="de-DE" sz="1013" dirty="0" err="1">
                <a:solidFill>
                  <a:schemeClr val="tx2"/>
                </a:solidFill>
              </a:rPr>
              <a:t>by</a:t>
            </a:r>
            <a:r>
              <a:rPr lang="de-DE" sz="1013" dirty="0">
                <a:solidFill>
                  <a:schemeClr val="tx2"/>
                </a:solidFill>
              </a:rPr>
              <a:t> Stifterverband</a:t>
            </a:r>
          </a:p>
        </p:txBody>
      </p:sp>
      <p:pic>
        <p:nvPicPr>
          <p:cNvPr id="8" name="Bild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188" y="396000"/>
            <a:ext cx="3967162" cy="3890250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22</a:t>
            </a:fld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0232502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SUSTAINABILITY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918000"/>
            <a:ext cx="4104000" cy="273387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Clr>
                <a:srgbClr val="8DAE10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Tangible commitment</a:t>
            </a: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Sustainability Strategy: “Sustainable </a:t>
            </a:r>
            <a:r>
              <a:rPr lang="en-US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2030”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Sustainable campus development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Sustainability as a major objective in the upcoming years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Sustainability Task Force and Campus-wide Sustainability Office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Expert and sustainability officer of the rectorate: Prof. Dr. Andreas </a:t>
            </a:r>
            <a:r>
              <a:rPr lang="en-US" altLang="de-DE" sz="1400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Löschel</a:t>
            </a:r>
            <a:endParaRPr lang="en-US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2" indent="0">
              <a:lnSpc>
                <a:spcPct val="100000"/>
              </a:lnSpc>
              <a:buClr>
                <a:srgbClr val="8DAE10"/>
              </a:buClr>
              <a:buSzPct val="130000"/>
              <a:buNone/>
            </a:pPr>
            <a:endParaRPr lang="de-DE" sz="1400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A56DA67-1705-1E09-AE77-5C25E7CA5F18}"/>
              </a:ext>
            </a:extLst>
          </p:cNvPr>
          <p:cNvSpPr txBox="1"/>
          <p:nvPr/>
        </p:nvSpPr>
        <p:spPr>
          <a:xfrm rot="21143993">
            <a:off x="219221" y="3713744"/>
            <a:ext cx="1736761" cy="71583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dirty="0" err="1">
                <a:solidFill>
                  <a:schemeClr val="tx2"/>
                </a:solidFill>
              </a:rPr>
              <a:t>Sustainability</a:t>
            </a:r>
            <a:r>
              <a:rPr lang="de-DE" sz="1013" dirty="0">
                <a:solidFill>
                  <a:schemeClr val="tx2"/>
                </a:solidFill>
              </a:rPr>
              <a:t> </a:t>
            </a:r>
            <a:r>
              <a:rPr lang="de-DE" sz="1013" dirty="0" err="1">
                <a:solidFill>
                  <a:schemeClr val="tx2"/>
                </a:solidFill>
              </a:rPr>
              <a:t>is</a:t>
            </a:r>
            <a:r>
              <a:rPr lang="de-DE" sz="1013" dirty="0">
                <a:solidFill>
                  <a:schemeClr val="tx2"/>
                </a:solidFill>
              </a:rPr>
              <a:t> </a:t>
            </a:r>
            <a:r>
              <a:rPr lang="de-DE" sz="1013" dirty="0" err="1">
                <a:solidFill>
                  <a:schemeClr val="tx2"/>
                </a:solidFill>
              </a:rPr>
              <a:t>one</a:t>
            </a:r>
            <a:r>
              <a:rPr lang="de-DE" sz="1013" dirty="0">
                <a:solidFill>
                  <a:schemeClr val="tx2"/>
                </a:solidFill>
              </a:rPr>
              <a:t> </a:t>
            </a:r>
            <a:r>
              <a:rPr lang="de-DE" sz="1013" dirty="0" err="1">
                <a:solidFill>
                  <a:schemeClr val="tx2"/>
                </a:solidFill>
              </a:rPr>
              <a:t>of</a:t>
            </a:r>
            <a:r>
              <a:rPr lang="de-DE" sz="1013" dirty="0">
                <a:solidFill>
                  <a:schemeClr val="tx2"/>
                </a:solidFill>
              </a:rPr>
              <a:t> </a:t>
            </a:r>
            <a:r>
              <a:rPr lang="de-DE" sz="1013" dirty="0" err="1">
                <a:solidFill>
                  <a:schemeClr val="tx2"/>
                </a:solidFill>
              </a:rPr>
              <a:t>six</a:t>
            </a:r>
            <a:r>
              <a:rPr lang="de-DE" sz="1013" dirty="0">
                <a:solidFill>
                  <a:schemeClr val="tx2"/>
                </a:solidFill>
              </a:rPr>
              <a:t> </a:t>
            </a:r>
            <a:r>
              <a:rPr lang="de-DE" sz="1013" dirty="0" err="1">
                <a:solidFill>
                  <a:schemeClr val="tx2"/>
                </a:solidFill>
              </a:rPr>
              <a:t>fields</a:t>
            </a:r>
            <a:r>
              <a:rPr lang="de-DE" sz="1013" dirty="0">
                <a:solidFill>
                  <a:schemeClr val="tx2"/>
                </a:solidFill>
              </a:rPr>
              <a:t> </a:t>
            </a:r>
            <a:r>
              <a:rPr lang="de-DE" sz="1013" dirty="0" err="1">
                <a:solidFill>
                  <a:schemeClr val="tx2"/>
                </a:solidFill>
              </a:rPr>
              <a:t>of</a:t>
            </a:r>
            <a:r>
              <a:rPr lang="de-DE" sz="1013" dirty="0">
                <a:solidFill>
                  <a:schemeClr val="tx2"/>
                </a:solidFill>
              </a:rPr>
              <a:t> </a:t>
            </a:r>
            <a:r>
              <a:rPr lang="de-DE" sz="1013" dirty="0" err="1">
                <a:solidFill>
                  <a:schemeClr val="tx2"/>
                </a:solidFill>
              </a:rPr>
              <a:t>action</a:t>
            </a:r>
            <a:r>
              <a:rPr lang="de-DE" sz="1013" dirty="0">
                <a:solidFill>
                  <a:schemeClr val="tx2"/>
                </a:solidFill>
              </a:rPr>
              <a:t> </a:t>
            </a:r>
            <a:r>
              <a:rPr lang="en-US" sz="1013" dirty="0">
                <a:solidFill>
                  <a:schemeClr val="tx2"/>
                </a:solidFill>
              </a:rPr>
              <a:t>stipulated by the university development plan!</a:t>
            </a:r>
            <a:endParaRPr lang="de-DE" sz="1013" dirty="0">
              <a:solidFill>
                <a:schemeClr val="tx2"/>
              </a:solidFill>
            </a:endParaRPr>
          </a:p>
        </p:txBody>
      </p:sp>
      <p:pic>
        <p:nvPicPr>
          <p:cNvPr id="8" name="Bild 5" descr="Audimax mit Blumen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188" y="396000"/>
            <a:ext cx="3965576" cy="3890250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23</a:t>
            </a:fld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18033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DIGITAL</a:t>
            </a:r>
            <a:b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TRANSFORMATION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1328949"/>
            <a:ext cx="4104000" cy="2733870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Clr>
                <a:srgbClr val="8DAE10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avenues for teaching, research and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administration</a:t>
            </a: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Integration of Artificial intelligence in higher education (chances vs. challenges)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Facilitation of organization of student lifecycle (from enrolment to diploma to alumni support)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New, lean administration processes</a:t>
            </a:r>
          </a:p>
          <a:p>
            <a:pPr lvl="2">
              <a:lnSpc>
                <a:spcPct val="100000"/>
              </a:lnSpc>
              <a:buClr>
                <a:schemeClr val="tx2"/>
              </a:buClr>
              <a:buSzPct val="130000"/>
            </a:pPr>
            <a: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In-depth research of effects, chances, risks, 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digitalization in </a:t>
            </a:r>
            <a:r>
              <a:rPr lang="en-US" altLang="de-DE" sz="1400" b="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different academic fields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A56DA67-1705-1E09-AE77-5C25E7CA5F18}"/>
              </a:ext>
            </a:extLst>
          </p:cNvPr>
          <p:cNvSpPr txBox="1"/>
          <p:nvPr/>
        </p:nvSpPr>
        <p:spPr>
          <a:xfrm rot="21143993">
            <a:off x="2533303" y="3794917"/>
            <a:ext cx="2000144" cy="71583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13" dirty="0">
                <a:solidFill>
                  <a:schemeClr val="tx2"/>
                </a:solidFill>
              </a:rPr>
              <a:t>Digital technologies render research, education, study, and administration more flexible, structured and simple!</a:t>
            </a:r>
            <a:endParaRPr lang="de-DE" sz="1013" dirty="0">
              <a:solidFill>
                <a:schemeClr val="tx2"/>
              </a:solidFill>
            </a:endParaRPr>
          </a:p>
        </p:txBody>
      </p:sp>
      <p:pic>
        <p:nvPicPr>
          <p:cNvPr id="8" name="Bild 5" descr="Mobile Geräte mit RUB Socialmedia Kanälen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4675188" y="388938"/>
            <a:ext cx="3967162" cy="3897312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24</a:t>
            </a:fld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468236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INTERNATIONALIZATION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918000"/>
            <a:ext cx="4320024" cy="3525958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  <a:buClr>
                <a:srgbClr val="8DAE10"/>
              </a:buClr>
              <a:buSzPct val="130000"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Progress through international networks</a:t>
            </a:r>
            <a:endParaRPr lang="de-DE" altLang="de-DE" sz="1400" dirty="0">
              <a:solidFill>
                <a:srgbClr val="17365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Internationalization Strategy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International 2030”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University-wide partnerships +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Faculty and Scientific cooperation agreements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than 350 Erasmus partner universities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throughout Europe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Transnational university cooperations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</a:t>
            </a: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 Research School: Internationalization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 for Early Career Researchers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University Without Borders: projects with outreach</a:t>
            </a:r>
            <a:b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refugees and scholars or students at risk</a:t>
            </a:r>
          </a:p>
          <a:p>
            <a:pPr marL="0" lvl="2" indent="0">
              <a:lnSpc>
                <a:spcPct val="100000"/>
              </a:lnSpc>
              <a:buClr>
                <a:srgbClr val="8DAE10"/>
              </a:buClr>
              <a:buSzPct val="130000"/>
              <a:buNone/>
            </a:pPr>
            <a:endParaRPr lang="de-DE" sz="1400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25</a:t>
            </a:fld>
            <a:r>
              <a:rPr lang="de-DE" dirty="0"/>
              <a:t> </a:t>
            </a:r>
          </a:p>
        </p:txBody>
      </p:sp>
      <p:pic>
        <p:nvPicPr>
          <p:cNvPr id="6" name="Bild 5" descr="Weltkarte aus Stecknadeln, verbunden durch Fäden">
            <a:extLst>
              <a:ext uri="{FF2B5EF4-FFF2-40B4-BE49-F238E27FC236}">
                <a16:creationId xmlns:a16="http://schemas.microsoft.com/office/drawing/2014/main" id="{2BDA7C2C-9A2D-05E6-06FC-F62596A8DC5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04048" y="401394"/>
            <a:ext cx="3636683" cy="3884856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DF2768A9-CC44-78BF-0F65-E6830B97A8E9}"/>
              </a:ext>
            </a:extLst>
          </p:cNvPr>
          <p:cNvSpPr txBox="1"/>
          <p:nvPr/>
        </p:nvSpPr>
        <p:spPr>
          <a:xfrm rot="21143993">
            <a:off x="3269261" y="4197305"/>
            <a:ext cx="1665871" cy="71583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13" dirty="0">
                <a:solidFill>
                  <a:schemeClr val="tx2"/>
                </a:solidFill>
              </a:rPr>
              <a:t>Permanent international exchange with universities, research institutes and networks!</a:t>
            </a:r>
          </a:p>
        </p:txBody>
      </p:sp>
    </p:spTree>
    <p:extLst>
      <p:ext uri="{BB962C8B-B14F-4D97-AF65-F5344CB8AC3E}">
        <p14:creationId xmlns:p14="http://schemas.microsoft.com/office/powerpoint/2010/main" val="17764712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rafik 37" descr="Chinesischer Garten, RUB">
            <a:extLst>
              <a:ext uri="{FF2B5EF4-FFF2-40B4-BE49-F238E27FC236}">
                <a16:creationId xmlns:a16="http://schemas.microsoft.com/office/drawing/2014/main" id="{9167C69C-EBEE-A56E-5DDD-72566B9CFE4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15"/>
          <a:stretch/>
        </p:blipFill>
        <p:spPr>
          <a:xfrm>
            <a:off x="6441" y="2235011"/>
            <a:ext cx="5268019" cy="2909462"/>
          </a:xfrm>
          <a:prstGeom prst="rect">
            <a:avLst/>
          </a:prstGeom>
          <a:effectLst/>
        </p:spPr>
      </p:pic>
      <p:grpSp>
        <p:nvGrpSpPr>
          <p:cNvPr id="21" name="Gruppieren 20" descr="Gruppe von Bildern aus Bochum">
            <a:extLst>
              <a:ext uri="{FF2B5EF4-FFF2-40B4-BE49-F238E27FC236}">
                <a16:creationId xmlns:a16="http://schemas.microsoft.com/office/drawing/2014/main" id="{E1B8A624-D68D-234D-3483-B583A6C18B25}"/>
              </a:ext>
            </a:extLst>
          </p:cNvPr>
          <p:cNvGrpSpPr/>
          <p:nvPr/>
        </p:nvGrpSpPr>
        <p:grpSpPr>
          <a:xfrm>
            <a:off x="5268019" y="0"/>
            <a:ext cx="3875981" cy="5148555"/>
            <a:chOff x="5895000" y="0"/>
            <a:chExt cx="3249000" cy="4315721"/>
          </a:xfrm>
        </p:grpSpPr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15E55DA6-A9E5-A34F-FB30-3D14B1B96D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95000" y="3235181"/>
              <a:ext cx="1620000" cy="1080540"/>
            </a:xfrm>
            <a:prstGeom prst="rect">
              <a:avLst/>
            </a:prstGeom>
            <a:effectLst/>
          </p:spPr>
        </p:pic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0AE7AE51-75D4-D3D5-C244-A3DC71F0064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24000" y="0"/>
              <a:ext cx="1620000" cy="1080541"/>
            </a:xfrm>
            <a:prstGeom prst="rect">
              <a:avLst/>
            </a:prstGeom>
            <a:effectLst/>
          </p:spPr>
        </p:pic>
        <p:pic>
          <p:nvPicPr>
            <p:cNvPr id="16" name="Grafik 15">
              <a:extLst>
                <a:ext uri="{FF2B5EF4-FFF2-40B4-BE49-F238E27FC236}">
                  <a16:creationId xmlns:a16="http://schemas.microsoft.com/office/drawing/2014/main" id="{4FB8AAF3-3619-9706-3506-C3C7529EBD5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20400" y="3235181"/>
              <a:ext cx="1620000" cy="1080540"/>
            </a:xfrm>
            <a:prstGeom prst="rect">
              <a:avLst/>
            </a:prstGeom>
            <a:effectLst/>
          </p:spPr>
        </p:pic>
        <p:pic>
          <p:nvPicPr>
            <p:cNvPr id="22" name="Grafik 21">
              <a:extLst>
                <a:ext uri="{FF2B5EF4-FFF2-40B4-BE49-F238E27FC236}">
                  <a16:creationId xmlns:a16="http://schemas.microsoft.com/office/drawing/2014/main" id="{B99FB257-68B3-1014-4706-39628EBFA94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24000" y="1074121"/>
              <a:ext cx="1620000" cy="1080540"/>
            </a:xfrm>
            <a:prstGeom prst="rect">
              <a:avLst/>
            </a:prstGeom>
            <a:effectLst/>
          </p:spPr>
        </p:pic>
        <p:pic>
          <p:nvPicPr>
            <p:cNvPr id="24" name="Grafik 23">
              <a:extLst>
                <a:ext uri="{FF2B5EF4-FFF2-40B4-BE49-F238E27FC236}">
                  <a16:creationId xmlns:a16="http://schemas.microsoft.com/office/drawing/2014/main" id="{7AB0A60F-8181-7EBB-6B2B-D506D17C720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22200" y="2157904"/>
              <a:ext cx="1616400" cy="1079756"/>
            </a:xfrm>
            <a:prstGeom prst="rect">
              <a:avLst/>
            </a:prstGeom>
            <a:effectLst/>
          </p:spPr>
        </p:pic>
        <p:pic>
          <p:nvPicPr>
            <p:cNvPr id="26" name="Grafik 25">
              <a:extLst>
                <a:ext uri="{FF2B5EF4-FFF2-40B4-BE49-F238E27FC236}">
                  <a16:creationId xmlns:a16="http://schemas.microsoft.com/office/drawing/2014/main" id="{2B9D7203-623F-2FB7-9FC7-4CB253EF7D3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02200" y="1077384"/>
              <a:ext cx="1620000" cy="1080540"/>
            </a:xfrm>
            <a:prstGeom prst="rect">
              <a:avLst/>
            </a:prstGeom>
            <a:effectLst/>
          </p:spPr>
        </p:pic>
        <p:pic>
          <p:nvPicPr>
            <p:cNvPr id="28" name="Grafik 27">
              <a:extLst>
                <a:ext uri="{FF2B5EF4-FFF2-40B4-BE49-F238E27FC236}">
                  <a16:creationId xmlns:a16="http://schemas.microsoft.com/office/drawing/2014/main" id="{607E4D0E-FE85-C8A7-F959-1FC00E39874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04000" y="0"/>
              <a:ext cx="1620000" cy="1077299"/>
            </a:xfrm>
            <a:prstGeom prst="rect">
              <a:avLst/>
            </a:prstGeom>
            <a:effectLst/>
          </p:spPr>
        </p:pic>
        <p:pic>
          <p:nvPicPr>
            <p:cNvPr id="30" name="Grafik 29">
              <a:extLst>
                <a:ext uri="{FF2B5EF4-FFF2-40B4-BE49-F238E27FC236}">
                  <a16:creationId xmlns:a16="http://schemas.microsoft.com/office/drawing/2014/main" id="{7AA2243D-C866-9856-8175-14228C94891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02200" y="2158746"/>
              <a:ext cx="1620000" cy="1080540"/>
            </a:xfrm>
            <a:prstGeom prst="rect">
              <a:avLst/>
            </a:prstGeom>
            <a:effectLst/>
          </p:spPr>
        </p:pic>
      </p:grpSp>
      <p:pic>
        <p:nvPicPr>
          <p:cNvPr id="3" name="Grafik 2" descr="Zentrale Bibliothek der RUB">
            <a:extLst>
              <a:ext uri="{FF2B5EF4-FFF2-40B4-BE49-F238E27FC236}">
                <a16:creationId xmlns:a16="http://schemas.microsoft.com/office/drawing/2014/main" id="{3AE8972D-0E3E-BDA9-A265-7505F3EBD243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84" y="-13730"/>
            <a:ext cx="5271118" cy="2268074"/>
          </a:xfrm>
          <a:prstGeom prst="rect">
            <a:avLst/>
          </a:prstGeom>
          <a:effectLst/>
        </p:spPr>
      </p:pic>
      <p:sp>
        <p:nvSpPr>
          <p:cNvPr id="20" name="Titel 23">
            <a:extLst>
              <a:ext uri="{FF2B5EF4-FFF2-40B4-BE49-F238E27FC236}">
                <a16:creationId xmlns:a16="http://schemas.microsoft.com/office/drawing/2014/main" id="{EA4F9CFE-78E0-5127-F5D3-FE33015901B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-262938" y="390619"/>
            <a:ext cx="4186866" cy="1534642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  <a:prstDash/>
          </a:ln>
          <a:effectLst/>
        </p:spPr>
        <p:txBody>
          <a:bodyPr rot="0" spcFirstLastPara="0" vertOverflow="overflow" horzOverflow="overflow" vert="horz" wrap="square" lIns="90000" tIns="72000" rIns="14400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l" defTabSz="685800" rtl="0" eaLnBrk="1" latinLnBrk="0" hangingPunct="1">
              <a:lnSpc>
                <a:spcPts val="57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b="0" kern="1200" baseline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r" defTabSz="685800" rtl="0" eaLnBrk="1" fontAlgn="auto" latinLnBrk="0" hangingPunct="1">
              <a:lnSpc>
                <a:spcPts val="57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de-DE" sz="55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CAMPUS</a:t>
            </a:r>
            <a:br>
              <a:rPr kumimoji="0" lang="de-DE" sz="55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</a:br>
            <a:r>
              <a:rPr kumimoji="0" lang="de-DE" sz="55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CULTURE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3ADC7B43-B8E2-B877-13F8-A192E253CEB3}"/>
              </a:ext>
            </a:extLst>
          </p:cNvPr>
          <p:cNvSpPr txBox="1"/>
          <p:nvPr/>
        </p:nvSpPr>
        <p:spPr>
          <a:xfrm>
            <a:off x="6037914" y="3939902"/>
            <a:ext cx="3106086" cy="323165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de-DE" sz="1500" dirty="0">
                <a:solidFill>
                  <a:schemeClr val="bg1"/>
                </a:solidFill>
              </a:rPr>
              <a:t>Arts, </a:t>
            </a:r>
            <a:r>
              <a:rPr lang="de-DE" sz="1500" dirty="0" err="1">
                <a:solidFill>
                  <a:schemeClr val="bg1"/>
                </a:solidFill>
              </a:rPr>
              <a:t>sports</a:t>
            </a:r>
            <a:r>
              <a:rPr lang="de-DE" sz="1500" dirty="0">
                <a:solidFill>
                  <a:schemeClr val="bg1"/>
                </a:solidFill>
              </a:rPr>
              <a:t>, </a:t>
            </a:r>
            <a:r>
              <a:rPr lang="de-DE" sz="1500" dirty="0" err="1">
                <a:solidFill>
                  <a:schemeClr val="bg1"/>
                </a:solidFill>
              </a:rPr>
              <a:t>concerts</a:t>
            </a:r>
            <a:r>
              <a:rPr lang="de-DE" sz="1500" dirty="0">
                <a:solidFill>
                  <a:schemeClr val="bg1"/>
                </a:solidFill>
              </a:rPr>
              <a:t>, </a:t>
            </a:r>
            <a:r>
              <a:rPr lang="de-DE" sz="1500" dirty="0" err="1">
                <a:solidFill>
                  <a:schemeClr val="bg1"/>
                </a:solidFill>
              </a:rPr>
              <a:t>nature</a:t>
            </a:r>
            <a:r>
              <a:rPr lang="de-DE" sz="15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389383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500" b="1" cap="all" dirty="0" err="1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ReCtoratE</a:t>
            </a:r>
            <a:endParaRPr lang="de-DE" sz="2500" b="1" cap="all" dirty="0"/>
          </a:p>
        </p:txBody>
      </p: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5FD43F1C-EE8B-0223-748C-9177A751F8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6984" y="946149"/>
            <a:ext cx="5051119" cy="336741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27</a:t>
            </a:fld>
            <a:r>
              <a:rPr lang="de-DE" dirty="0"/>
              <a:t> 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0EDD3490-76E8-AF01-3374-CA2814222E12}"/>
              </a:ext>
            </a:extLst>
          </p:cNvPr>
          <p:cNvSpPr txBox="1"/>
          <p:nvPr/>
        </p:nvSpPr>
        <p:spPr>
          <a:xfrm>
            <a:off x="5724128" y="915566"/>
            <a:ext cx="3168352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200" b="1" dirty="0" err="1">
                <a:solidFill>
                  <a:schemeClr val="tx2"/>
                </a:solidFill>
              </a:rPr>
              <a:t>Vice-Rector</a:t>
            </a:r>
            <a:r>
              <a:rPr lang="de-DE" sz="1200" b="1" dirty="0">
                <a:solidFill>
                  <a:schemeClr val="tx2"/>
                </a:solidFill>
              </a:rPr>
              <a:t> </a:t>
            </a:r>
            <a:r>
              <a:rPr lang="de-DE" sz="1200" b="1" dirty="0" err="1">
                <a:solidFill>
                  <a:schemeClr val="tx2"/>
                </a:solidFill>
              </a:rPr>
              <a:t>for</a:t>
            </a:r>
            <a:r>
              <a:rPr lang="de-DE" sz="1200" b="1" dirty="0">
                <a:solidFill>
                  <a:schemeClr val="tx2"/>
                </a:solidFill>
              </a:rPr>
              <a:t> Research and Transfer:</a:t>
            </a:r>
            <a:br>
              <a:rPr lang="de-DE" sz="1200" dirty="0">
                <a:solidFill>
                  <a:schemeClr val="tx2"/>
                </a:solidFill>
              </a:rPr>
            </a:br>
            <a:r>
              <a:rPr lang="de-DE" sz="1200" dirty="0">
                <a:solidFill>
                  <a:schemeClr val="tx2"/>
                </a:solidFill>
              </a:rPr>
              <a:t>Prof. Dr. Günther Meschke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200" b="1" dirty="0" err="1">
                <a:solidFill>
                  <a:schemeClr val="tx2"/>
                </a:solidFill>
              </a:rPr>
              <a:t>Vice-Rector</a:t>
            </a:r>
            <a:r>
              <a:rPr lang="de-DE" sz="1200" b="1" dirty="0">
                <a:solidFill>
                  <a:schemeClr val="tx2"/>
                </a:solidFill>
              </a:rPr>
              <a:t> </a:t>
            </a:r>
            <a:r>
              <a:rPr lang="de-DE" sz="1200" b="1" dirty="0" err="1">
                <a:solidFill>
                  <a:schemeClr val="tx2"/>
                </a:solidFill>
              </a:rPr>
              <a:t>for</a:t>
            </a:r>
            <a:r>
              <a:rPr lang="de-DE" sz="1200" b="1" dirty="0">
                <a:solidFill>
                  <a:schemeClr val="tx2"/>
                </a:solidFill>
              </a:rPr>
              <a:t> </a:t>
            </a:r>
            <a:r>
              <a:rPr lang="de-DE" sz="1200" b="1" dirty="0" err="1">
                <a:solidFill>
                  <a:schemeClr val="tx2"/>
                </a:solidFill>
              </a:rPr>
              <a:t>Diversity</a:t>
            </a:r>
            <a:r>
              <a:rPr lang="de-DE" sz="1200" b="1" dirty="0">
                <a:solidFill>
                  <a:schemeClr val="tx2"/>
                </a:solidFill>
              </a:rPr>
              <a:t>,</a:t>
            </a:r>
            <a:br>
              <a:rPr lang="de-DE" sz="1200" b="1" dirty="0">
                <a:solidFill>
                  <a:schemeClr val="tx2"/>
                </a:solidFill>
              </a:rPr>
            </a:br>
            <a:r>
              <a:rPr lang="de-DE" sz="1200" b="1" dirty="0" err="1">
                <a:solidFill>
                  <a:schemeClr val="tx2"/>
                </a:solidFill>
              </a:rPr>
              <a:t>Inclusion</a:t>
            </a:r>
            <a:r>
              <a:rPr lang="de-DE" sz="1200" b="1" dirty="0">
                <a:solidFill>
                  <a:schemeClr val="tx2"/>
                </a:solidFill>
              </a:rPr>
              <a:t> and Talent Development:</a:t>
            </a:r>
            <a:br>
              <a:rPr lang="de-DE" sz="1200" dirty="0">
                <a:solidFill>
                  <a:schemeClr val="tx2"/>
                </a:solidFill>
              </a:rPr>
            </a:br>
            <a:r>
              <a:rPr lang="de-DE" sz="1200" dirty="0">
                <a:solidFill>
                  <a:schemeClr val="tx2"/>
                </a:solidFill>
              </a:rPr>
              <a:t>Prof. Dr. Isolde Karle</a:t>
            </a:r>
            <a:endParaRPr lang="de-DE" sz="1200" b="1" dirty="0">
              <a:solidFill>
                <a:schemeClr val="tx2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200" b="1" dirty="0">
                <a:solidFill>
                  <a:schemeClr val="tx2"/>
                </a:solidFill>
              </a:rPr>
              <a:t>Chancellor:</a:t>
            </a:r>
            <a:br>
              <a:rPr lang="de-DE" sz="1200" b="1" dirty="0">
                <a:solidFill>
                  <a:schemeClr val="tx2"/>
                </a:solidFill>
              </a:rPr>
            </a:br>
            <a:r>
              <a:rPr lang="de-DE" sz="1200" dirty="0">
                <a:solidFill>
                  <a:schemeClr val="tx2"/>
                </a:solidFill>
              </a:rPr>
              <a:t>Dr. Christina Reinhardt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200" b="1" dirty="0" err="1">
                <a:solidFill>
                  <a:schemeClr val="tx2"/>
                </a:solidFill>
              </a:rPr>
              <a:t>Vice-Rector</a:t>
            </a:r>
            <a:r>
              <a:rPr lang="de-DE" sz="1200" b="1" dirty="0">
                <a:solidFill>
                  <a:schemeClr val="tx2"/>
                </a:solidFill>
              </a:rPr>
              <a:t> </a:t>
            </a:r>
            <a:r>
              <a:rPr lang="de-DE" sz="1200" b="1" dirty="0" err="1">
                <a:solidFill>
                  <a:schemeClr val="tx2"/>
                </a:solidFill>
              </a:rPr>
              <a:t>for</a:t>
            </a:r>
            <a:r>
              <a:rPr lang="de-DE" sz="1200" b="1" dirty="0">
                <a:solidFill>
                  <a:schemeClr val="tx2"/>
                </a:solidFill>
              </a:rPr>
              <a:t> Academic Affairs:</a:t>
            </a:r>
            <a:br>
              <a:rPr lang="de-DE" sz="1200" dirty="0">
                <a:solidFill>
                  <a:schemeClr val="tx2"/>
                </a:solidFill>
              </a:rPr>
            </a:br>
            <a:r>
              <a:rPr lang="de-DE" sz="1200" dirty="0">
                <a:solidFill>
                  <a:schemeClr val="tx2"/>
                </a:solidFill>
              </a:rPr>
              <a:t>Prof. Dr. Kornelia Freitag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200" b="1" dirty="0" err="1">
                <a:solidFill>
                  <a:schemeClr val="tx2"/>
                </a:solidFill>
              </a:rPr>
              <a:t>Rector</a:t>
            </a:r>
            <a:r>
              <a:rPr lang="de-DE" sz="1200" b="1" dirty="0">
                <a:solidFill>
                  <a:schemeClr val="tx2"/>
                </a:solidFill>
              </a:rPr>
              <a:t>:</a:t>
            </a:r>
            <a:br>
              <a:rPr lang="de-DE" sz="1200" b="1" dirty="0">
                <a:solidFill>
                  <a:schemeClr val="tx2"/>
                </a:solidFill>
              </a:rPr>
            </a:br>
            <a:r>
              <a:rPr lang="de-DE" sz="1200" dirty="0">
                <a:solidFill>
                  <a:schemeClr val="tx2"/>
                </a:solidFill>
              </a:rPr>
              <a:t>Prof. Dr. Dr. h. c. Martin Paul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de-DE" sz="1200" b="1" dirty="0" err="1">
                <a:solidFill>
                  <a:schemeClr val="tx2"/>
                </a:solidFill>
              </a:rPr>
              <a:t>Vice-Rector</a:t>
            </a:r>
            <a:r>
              <a:rPr lang="de-DE" sz="1200" b="1" dirty="0">
                <a:solidFill>
                  <a:schemeClr val="tx2"/>
                </a:solidFill>
              </a:rPr>
              <a:t> </a:t>
            </a:r>
            <a:r>
              <a:rPr lang="de-DE" sz="1200" b="1" dirty="0" err="1">
                <a:solidFill>
                  <a:schemeClr val="tx2"/>
                </a:solidFill>
              </a:rPr>
              <a:t>for</a:t>
            </a:r>
            <a:r>
              <a:rPr lang="de-DE" sz="1200" b="1" dirty="0">
                <a:solidFill>
                  <a:schemeClr val="tx2"/>
                </a:solidFill>
              </a:rPr>
              <a:t> </a:t>
            </a:r>
            <a:r>
              <a:rPr lang="de-DE" sz="1200" b="1" dirty="0" err="1">
                <a:solidFill>
                  <a:schemeClr val="tx2"/>
                </a:solidFill>
              </a:rPr>
              <a:t>Structure</a:t>
            </a:r>
            <a:r>
              <a:rPr lang="de-DE" sz="1200" b="1" dirty="0">
                <a:solidFill>
                  <a:schemeClr val="tx2"/>
                </a:solidFill>
              </a:rPr>
              <a:t> and </a:t>
            </a:r>
            <a:r>
              <a:rPr lang="de-DE" sz="1200" b="1" dirty="0" err="1">
                <a:solidFill>
                  <a:schemeClr val="tx2"/>
                </a:solidFill>
              </a:rPr>
              <a:t>Planning</a:t>
            </a:r>
            <a:r>
              <a:rPr lang="de-DE" sz="1200" b="1" dirty="0">
                <a:solidFill>
                  <a:schemeClr val="tx2"/>
                </a:solidFill>
              </a:rPr>
              <a:t>: </a:t>
            </a:r>
            <a:r>
              <a:rPr lang="de-DE" sz="1200" dirty="0">
                <a:solidFill>
                  <a:schemeClr val="tx2"/>
                </a:solidFill>
              </a:rPr>
              <a:t>Prof. Dr. Achim von </a:t>
            </a:r>
            <a:r>
              <a:rPr lang="de-DE" sz="1200" dirty="0" err="1">
                <a:solidFill>
                  <a:schemeClr val="tx2"/>
                </a:solidFill>
              </a:rPr>
              <a:t>Keudell</a:t>
            </a:r>
            <a:endParaRPr lang="de-DE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7276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Logo der RUB">
            <a:extLst>
              <a:ext uri="{FF2B5EF4-FFF2-40B4-BE49-F238E27FC236}">
                <a16:creationId xmlns:a16="http://schemas.microsoft.com/office/drawing/2014/main" id="{80003CB7-2083-C803-7547-BDE78423C0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1347" y="2090831"/>
            <a:ext cx="3601305" cy="961839"/>
          </a:xfrm>
          <a:prstGeom prst="rect">
            <a:avLst/>
          </a:prstGeom>
        </p:spPr>
      </p:pic>
      <p:sp>
        <p:nvSpPr>
          <p:cNvPr id="3" name="Titel 2" hidden="1">
            <a:extLst>
              <a:ext uri="{FF2B5EF4-FFF2-40B4-BE49-F238E27FC236}">
                <a16:creationId xmlns:a16="http://schemas.microsoft.com/office/drawing/2014/main" id="{37C5D7C1-9B04-BE56-E202-2703CC1793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999" y="-956642"/>
            <a:ext cx="8172000" cy="720000"/>
          </a:xfrm>
        </p:spPr>
        <p:txBody>
          <a:bodyPr/>
          <a:lstStyle/>
          <a:p>
            <a:r>
              <a:rPr lang="de-DE" dirty="0" err="1"/>
              <a:t>Endfolie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734289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intergrund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6" name="Titel">
            <a:extLst>
              <a:ext uri="{FF2B5EF4-FFF2-40B4-BE49-F238E27FC236}">
                <a16:creationId xmlns:a16="http://schemas.microsoft.com/office/drawing/2014/main" id="{F8E280B8-4ABD-11C0-65E5-446FC499019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68000" y="396000"/>
            <a:ext cx="7560000" cy="46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700" b="0" kern="1200" baseline="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  <a:t>FACTS &amp; FIGURES</a:t>
            </a:r>
            <a:b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dirty="0">
                <a:latin typeface="Arial" panose="020B0604020202020204" pitchFamily="34" charset="0"/>
                <a:cs typeface="Arial" panose="020B0604020202020204" pitchFamily="34" charset="0"/>
              </a:rPr>
              <a:t>STUDENTS &amp; COURSES</a:t>
            </a:r>
            <a:endParaRPr lang="de-DE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Folientext">
                <a:extLst>
                  <a:ext uri="{FF2B5EF4-FFF2-40B4-BE49-F238E27FC236}">
                    <a16:creationId xmlns:a16="http://schemas.microsoft.com/office/drawing/2014/main" id="{AE2E51BF-2E1D-A8F9-309E-FD2CC2A3128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68000" y="1419622"/>
                <a:ext cx="4104000" cy="3366000"/>
              </a:xfrm>
            </p:spPr>
            <p:txBody>
              <a:bodyPr/>
              <a:lstStyle/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14:m>
                  <m:oMath xmlns:m="http://schemas.openxmlformats.org/officeDocument/2006/math">
                    <m:r>
                      <a:rPr lang="en-US" altLang="de-DE" sz="1400" i="1" dirty="0">
                        <a:solidFill>
                          <a:srgbClr val="17365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~</m:t>
                    </m:r>
                  </m:oMath>
                </a14:m>
                <a:r>
                  <a:rPr lang="en-US" altLang="de-DE" sz="1400" dirty="0">
                    <a:solidFill>
                      <a:srgbClr val="17365C"/>
                    </a:solidFill>
                    <a:cs typeface="Arial" panose="020B0604020202020204" pitchFamily="34" charset="0"/>
                  </a:rPr>
                  <a:t> 38,000 students </a:t>
                </a:r>
              </a:p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14:m>
                  <m:oMath xmlns:m="http://schemas.openxmlformats.org/officeDocument/2006/math">
                    <m:r>
                      <a:rPr lang="en-US" altLang="de-DE" sz="1400" i="1" dirty="0">
                        <a:solidFill>
                          <a:srgbClr val="17365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~ </m:t>
                    </m:r>
                  </m:oMath>
                </a14:m>
                <a:r>
                  <a:rPr lang="en-US" altLang="de-DE" sz="1400" dirty="0">
                    <a:solidFill>
                      <a:srgbClr val="17365C"/>
                    </a:solidFill>
                    <a:cs typeface="Arial" panose="020B0604020202020204" pitchFamily="34" charset="0"/>
                  </a:rPr>
                  <a:t>6,500 international students</a:t>
                </a:r>
              </a:p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14:m>
                  <m:oMath xmlns:m="http://schemas.openxmlformats.org/officeDocument/2006/math">
                    <m:r>
                      <a:rPr lang="en-US" altLang="de-DE" sz="1400" i="1" dirty="0">
                        <a:solidFill>
                          <a:srgbClr val="17365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~ </m:t>
                    </m:r>
                  </m:oMath>
                </a14:m>
                <a:r>
                  <a:rPr lang="en-US" altLang="de-DE" sz="1400" dirty="0">
                    <a:solidFill>
                      <a:srgbClr val="17365C"/>
                    </a:solidFill>
                    <a:cs typeface="Arial" panose="020B0604020202020204" pitchFamily="34" charset="0"/>
                  </a:rPr>
                  <a:t>4,000 PhD students</a:t>
                </a:r>
              </a:p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:r>
                  <a:rPr lang="en-US" altLang="de-DE" sz="1400" dirty="0">
                    <a:solidFill>
                      <a:srgbClr val="17365C"/>
                    </a:solidFill>
                    <a:cs typeface="Arial" panose="020B0604020202020204" pitchFamily="34" charset="0"/>
                  </a:rPr>
                  <a:t>819 international PhD students</a:t>
                </a:r>
              </a:p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:r>
                  <a:rPr lang="en-US" altLang="de-DE" sz="1400" dirty="0">
                    <a:solidFill>
                      <a:srgbClr val="17365C"/>
                    </a:solidFill>
                    <a:cs typeface="Arial" panose="020B0604020202020204" pitchFamily="34" charset="0"/>
                  </a:rPr>
                  <a:t>191 degree </a:t>
                </a:r>
                <a:r>
                  <a:rPr lang="en-US" altLang="de-DE" sz="1400" dirty="0" err="1">
                    <a:solidFill>
                      <a:srgbClr val="17365C"/>
                    </a:solidFill>
                    <a:cs typeface="Arial" panose="020B0604020202020204" pitchFamily="34" charset="0"/>
                  </a:rPr>
                  <a:t>programmes</a:t>
                </a:r>
                <a:endParaRPr lang="en-US" altLang="de-DE" sz="1400" dirty="0">
                  <a:solidFill>
                    <a:srgbClr val="17365C"/>
                  </a:solidFill>
                  <a:cs typeface="Arial" panose="020B0604020202020204" pitchFamily="34" charset="0"/>
                </a:endParaRPr>
              </a:p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:r>
                  <a:rPr lang="de-DE" sz="1400" dirty="0"/>
                  <a:t>22 double and </a:t>
                </a:r>
                <a:r>
                  <a:rPr lang="de-DE" sz="1400" dirty="0" err="1"/>
                  <a:t>joint</a:t>
                </a:r>
                <a:r>
                  <a:rPr lang="de-DE" sz="1400" dirty="0"/>
                  <a:t> </a:t>
                </a:r>
                <a:r>
                  <a:rPr lang="de-DE" sz="1400" dirty="0" err="1"/>
                  <a:t>degree</a:t>
                </a:r>
                <a:r>
                  <a:rPr lang="de-DE" sz="1400" dirty="0"/>
                  <a:t> </a:t>
                </a:r>
                <a:r>
                  <a:rPr lang="de-DE" sz="1400" dirty="0" err="1"/>
                  <a:t>programmes</a:t>
                </a:r>
                <a:endParaRPr lang="de-DE" sz="1400" dirty="0"/>
              </a:p>
            </p:txBody>
          </p:sp>
        </mc:Choice>
        <mc:Fallback xmlns="">
          <p:sp>
            <p:nvSpPr>
              <p:cNvPr id="5" name="Folientext">
                <a:extLst>
                  <a:ext uri="{FF2B5EF4-FFF2-40B4-BE49-F238E27FC236}">
                    <a16:creationId xmlns:a16="http://schemas.microsoft.com/office/drawing/2014/main" id="{AE2E51BF-2E1D-A8F9-309E-FD2CC2A3128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8000" y="1419622"/>
                <a:ext cx="4104000" cy="3366000"/>
              </a:xfrm>
              <a:blipFill>
                <a:blip r:embed="rId4"/>
                <a:stretch>
                  <a:fillRect l="-3086" t="-263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Bild" descr="Absolventen werfen Hüte in die Luft">
            <a:extLst>
              <a:ext uri="{FF2B5EF4-FFF2-40B4-BE49-F238E27FC236}">
                <a16:creationId xmlns:a16="http://schemas.microsoft.com/office/drawing/2014/main" id="{ECD57B21-A24D-007A-7FC5-7240E2EFD8D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188" y="396001"/>
            <a:ext cx="3965575" cy="3890250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Foliennummer">
            <a:extLst>
              <a:ext uri="{FF2B5EF4-FFF2-40B4-BE49-F238E27FC236}">
                <a16:creationId xmlns:a16="http://schemas.microsoft.com/office/drawing/2014/main" id="{6291D047-D8FE-2A46-C45F-D487D2CAC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3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88860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intergrund" descr="Betonwand">
            <a:extLst>
              <a:ext uri="{FF2B5EF4-FFF2-40B4-BE49-F238E27FC236}">
                <a16:creationId xmlns:a16="http://schemas.microsoft.com/office/drawing/2014/main" id="{5ACCF280-E2B2-86B7-FEA9-6E8DA069C86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992" y="0"/>
            <a:ext cx="9147992" cy="4659982"/>
          </a:xfrm>
          <a:prstGeom prst="rect">
            <a:avLst/>
          </a:prstGeom>
          <a:effectLst/>
        </p:spPr>
      </p:pic>
      <p:sp>
        <p:nvSpPr>
          <p:cNvPr id="6" name="Titel">
            <a:extLst>
              <a:ext uri="{FF2B5EF4-FFF2-40B4-BE49-F238E27FC236}">
                <a16:creationId xmlns:a16="http://schemas.microsoft.com/office/drawing/2014/main" id="{DCAC28F6-A4FF-477B-8781-A79F1DF656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396000"/>
            <a:ext cx="7560000" cy="879606"/>
          </a:xfrm>
        </p:spPr>
        <p:txBody>
          <a:bodyPr/>
          <a:lstStyle/>
          <a:p>
            <a: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  <a:t>FACTS &amp; FIGURES</a:t>
            </a:r>
            <a:b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b="0" dirty="0">
                <a:latin typeface="Arial" panose="020B0604020202020204" pitchFamily="34" charset="0"/>
                <a:cs typeface="Arial" panose="020B0604020202020204" pitchFamily="34" charset="0"/>
              </a:rPr>
              <a:t>BUDGET 2024</a:t>
            </a:r>
            <a:endParaRPr lang="de-DE" b="1" dirty="0"/>
          </a:p>
        </p:txBody>
      </p:sp>
      <p:sp>
        <p:nvSpPr>
          <p:cNvPr id="12" name="Funds Text">
            <a:extLst>
              <a:ext uri="{FF2B5EF4-FFF2-40B4-BE49-F238E27FC236}">
                <a16:creationId xmlns:a16="http://schemas.microsoft.com/office/drawing/2014/main" id="{17E993DE-9C22-946D-44E1-CF64A7B034B0}"/>
              </a:ext>
            </a:extLst>
          </p:cNvPr>
          <p:cNvSpPr txBox="1"/>
          <p:nvPr/>
        </p:nvSpPr>
        <p:spPr>
          <a:xfrm>
            <a:off x="755576" y="3251760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AMOUNT </a:t>
            </a:r>
            <a:r>
              <a:rPr lang="de-DE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TOTAL FUNDS</a:t>
            </a:r>
          </a:p>
        </p:txBody>
      </p:sp>
      <p:sp>
        <p:nvSpPr>
          <p:cNvPr id="23" name="Funds Zahl">
            <a:extLst>
              <a:ext uri="{FF2B5EF4-FFF2-40B4-BE49-F238E27FC236}">
                <a16:creationId xmlns:a16="http://schemas.microsoft.com/office/drawing/2014/main" id="{D890A8BE-5327-910F-F872-C9D589E99DF1}"/>
              </a:ext>
            </a:extLst>
          </p:cNvPr>
          <p:cNvSpPr txBox="1"/>
          <p:nvPr/>
        </p:nvSpPr>
        <p:spPr>
          <a:xfrm>
            <a:off x="647496" y="1043319"/>
            <a:ext cx="3742936" cy="240065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r>
              <a:rPr lang="de-DE" altLang="de-DE" sz="15000" b="1" dirty="0">
                <a:solidFill>
                  <a:schemeClr val="tx2"/>
                </a:solidFill>
                <a:effectLst>
                  <a:reflection blurRad="25400" stA="27824" endPos="45500" dist="635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766</a:t>
            </a:r>
            <a:endParaRPr lang="de-DE" sz="15000" b="1" dirty="0">
              <a:solidFill>
                <a:schemeClr val="tx2"/>
              </a:solidFill>
              <a:effectLst>
                <a:reflection blurRad="25400" stA="27824" endPos="45500" dist="6350" dir="5400000" sy="-100000" algn="bl" rotWithShape="0"/>
              </a:effectLst>
            </a:endParaRPr>
          </a:p>
        </p:txBody>
      </p:sp>
      <p:sp>
        <p:nvSpPr>
          <p:cNvPr id="27" name="Funds Währung">
            <a:extLst>
              <a:ext uri="{FF2B5EF4-FFF2-40B4-BE49-F238E27FC236}">
                <a16:creationId xmlns:a16="http://schemas.microsoft.com/office/drawing/2014/main" id="{D1F4E43D-2A65-B507-F157-AEE12839DAF5}"/>
              </a:ext>
            </a:extLst>
          </p:cNvPr>
          <p:cNvSpPr txBox="1"/>
          <p:nvPr/>
        </p:nvSpPr>
        <p:spPr>
          <a:xfrm>
            <a:off x="3884941" y="2696021"/>
            <a:ext cx="6849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Mio.€</a:t>
            </a:r>
            <a:endParaRPr lang="de-DE" sz="1400" b="1" dirty="0">
              <a:solidFill>
                <a:schemeClr val="tx2"/>
              </a:solidFill>
            </a:endParaRPr>
          </a:p>
        </p:txBody>
      </p:sp>
      <p:sp>
        <p:nvSpPr>
          <p:cNvPr id="15" name="Third Party Text">
            <a:extLst>
              <a:ext uri="{FF2B5EF4-FFF2-40B4-BE49-F238E27FC236}">
                <a16:creationId xmlns:a16="http://schemas.microsoft.com/office/drawing/2014/main" id="{E03E6BC8-587C-02F8-B9AF-29E42280B1EC}"/>
              </a:ext>
            </a:extLst>
          </p:cNvPr>
          <p:cNvSpPr txBox="1"/>
          <p:nvPr/>
        </p:nvSpPr>
        <p:spPr>
          <a:xfrm>
            <a:off x="5426850" y="2459672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THIRD PARTY </a:t>
            </a:r>
            <a:r>
              <a:rPr lang="de-DE" sz="20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FUNDING</a:t>
            </a:r>
          </a:p>
        </p:txBody>
      </p:sp>
      <p:sp>
        <p:nvSpPr>
          <p:cNvPr id="13" name="Third Party Zahl">
            <a:extLst>
              <a:ext uri="{FF2B5EF4-FFF2-40B4-BE49-F238E27FC236}">
                <a16:creationId xmlns:a16="http://schemas.microsoft.com/office/drawing/2014/main" id="{F2CA5DB5-412B-0BAF-4AA6-5788B8052891}"/>
              </a:ext>
            </a:extLst>
          </p:cNvPr>
          <p:cNvSpPr txBox="1"/>
          <p:nvPr/>
        </p:nvSpPr>
        <p:spPr>
          <a:xfrm>
            <a:off x="5378005" y="2654300"/>
            <a:ext cx="25922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altLang="de-DE" sz="9000" b="1" dirty="0">
                <a:solidFill>
                  <a:schemeClr val="tx2"/>
                </a:solidFill>
                <a:effectLst>
                  <a:reflection blurRad="12700" stA="28000" endPos="45500" dist="12700" dir="5400000" sy="-10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188</a:t>
            </a:r>
            <a:endParaRPr lang="de-DE" altLang="de-DE" sz="9000" dirty="0">
              <a:solidFill>
                <a:schemeClr val="tx2"/>
              </a:solidFill>
              <a:effectLst>
                <a:reflection blurRad="12700" stA="28000" endPos="45500" dist="12700" dir="5400000" sy="-10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hird Party Währung">
            <a:extLst>
              <a:ext uri="{FF2B5EF4-FFF2-40B4-BE49-F238E27FC236}">
                <a16:creationId xmlns:a16="http://schemas.microsoft.com/office/drawing/2014/main" id="{55202647-9FFD-59AA-76F4-F373F172CEFE}"/>
              </a:ext>
            </a:extLst>
          </p:cNvPr>
          <p:cNvSpPr txBox="1"/>
          <p:nvPr/>
        </p:nvSpPr>
        <p:spPr>
          <a:xfrm>
            <a:off x="7343013" y="3560117"/>
            <a:ext cx="6849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DE" altLang="de-DE" sz="1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Mio.€</a:t>
            </a:r>
            <a:endParaRPr lang="de-DE" sz="1400" b="1" dirty="0">
              <a:solidFill>
                <a:schemeClr val="tx2"/>
              </a:solidFill>
            </a:endParaRPr>
          </a:p>
        </p:txBody>
      </p:sp>
      <p:sp>
        <p:nvSpPr>
          <p:cNvPr id="3" name="Folie">
            <a:extLst>
              <a:ext uri="{FF2B5EF4-FFF2-40B4-BE49-F238E27FC236}">
                <a16:creationId xmlns:a16="http://schemas.microsoft.com/office/drawing/2014/main" id="{4D757ED8-F59F-A5BF-5838-C9C4F1F4B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4</a:t>
            </a:fld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819188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intergrund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6" name="Titel">
            <a:extLst>
              <a:ext uri="{FF2B5EF4-FFF2-40B4-BE49-F238E27FC236}">
                <a16:creationId xmlns:a16="http://schemas.microsoft.com/office/drawing/2014/main" id="{CA6C76B8-49E3-1CE5-E493-3E52E6D74A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396000"/>
            <a:ext cx="7560000" cy="879606"/>
          </a:xfrm>
        </p:spPr>
        <p:txBody>
          <a:bodyPr/>
          <a:lstStyle/>
          <a:p>
            <a: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  <a:t>FACTS &amp; FIGURES</a:t>
            </a:r>
            <a:b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dirty="0">
                <a:latin typeface="Arial" panose="020B0604020202020204" pitchFamily="34" charset="0"/>
                <a:cs typeface="Arial" panose="020B0604020202020204" pitchFamily="34" charset="0"/>
              </a:rPr>
              <a:t>STAFF &amp; FACULTIES</a:t>
            </a:r>
            <a:endParaRPr lang="de-DE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Inhalt">
                <a:extLst>
                  <a:ext uri="{FF2B5EF4-FFF2-40B4-BE49-F238E27FC236}">
                    <a16:creationId xmlns:a16="http://schemas.microsoft.com/office/drawing/2014/main" id="{3D88FAE1-D726-96B5-38E6-F229EDD71D0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68000" y="1437998"/>
                <a:ext cx="4104000" cy="3366000"/>
              </a:xfrm>
            </p:spPr>
            <p:txBody>
              <a:bodyPr/>
              <a:lstStyle/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14:m>
                  <m:oMath xmlns:m="http://schemas.openxmlformats.org/officeDocument/2006/math">
                    <m:r>
                      <a:rPr lang="en-US" altLang="de-DE" sz="1400" i="1" dirty="0">
                        <a:solidFill>
                          <a:srgbClr val="17365C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rPr>
                      <m:t>~ </m:t>
                    </m:r>
                  </m:oMath>
                </a14:m>
                <a:r>
                  <a:rPr lang="en-US" altLang="de-DE" sz="1400" dirty="0">
                    <a:solidFill>
                      <a:srgbClr val="17365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6,500 employees</a:t>
                </a:r>
              </a:p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:r>
                  <a:rPr lang="en-US" altLang="de-DE" sz="1400" b="0" dirty="0">
                    <a:solidFill>
                      <a:srgbClr val="17365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500 professors</a:t>
                </a:r>
              </a:p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:r>
                  <a:rPr lang="en-US" altLang="de-DE" sz="1400" b="0" dirty="0">
                    <a:solidFill>
                      <a:srgbClr val="17365C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21 faculties</a:t>
                </a:r>
              </a:p>
              <a:p>
                <a:pPr lvl="2">
                  <a:lnSpc>
                    <a:spcPct val="100000"/>
                  </a:lnSpc>
                  <a:buClr>
                    <a:schemeClr val="tx2"/>
                  </a:buClr>
                  <a:buSzPct val="130000"/>
                </a:pPr>
                <a:r>
                  <a:rPr lang="de-DE" sz="1400" dirty="0" err="1"/>
                  <a:t>Comprehensive</a:t>
                </a:r>
                <a:r>
                  <a:rPr lang="de-DE" sz="1400" dirty="0"/>
                  <a:t> </a:t>
                </a:r>
                <a:r>
                  <a:rPr lang="de-DE" sz="1400" dirty="0" err="1"/>
                  <a:t>university</a:t>
                </a:r>
                <a:br>
                  <a:rPr lang="de-DE" sz="1400" dirty="0"/>
                </a:br>
                <a:r>
                  <a:rPr lang="de-DE" sz="1400" dirty="0" err="1"/>
                  <a:t>with</a:t>
                </a:r>
                <a:r>
                  <a:rPr lang="de-DE" sz="1400" dirty="0"/>
                  <a:t> all </a:t>
                </a:r>
                <a:r>
                  <a:rPr lang="de-DE" sz="1400" dirty="0" err="1"/>
                  <a:t>academic</a:t>
                </a:r>
                <a:r>
                  <a:rPr lang="de-DE" sz="1400" dirty="0"/>
                  <a:t> </a:t>
                </a:r>
                <a:r>
                  <a:rPr lang="de-DE" sz="1400" dirty="0" err="1"/>
                  <a:t>disciplines</a:t>
                </a:r>
                <a:r>
                  <a:rPr lang="de-DE" sz="1400" dirty="0"/>
                  <a:t>:</a:t>
                </a:r>
              </a:p>
              <a:p>
                <a:pPr lvl="3">
                  <a:lnSpc>
                    <a:spcPct val="100000"/>
                  </a:lnSpc>
                  <a:buSzPct val="130000"/>
                </a:pPr>
                <a:r>
                  <a:rPr lang="de-DE" sz="1400" dirty="0" err="1"/>
                  <a:t>Humanities</a:t>
                </a:r>
                <a:endParaRPr lang="de-DE" sz="1400" dirty="0"/>
              </a:p>
              <a:p>
                <a:pPr lvl="3">
                  <a:lnSpc>
                    <a:spcPct val="100000"/>
                  </a:lnSpc>
                  <a:buSzPct val="130000"/>
                </a:pPr>
                <a:r>
                  <a:rPr lang="de-DE" sz="1400" dirty="0" err="1"/>
                  <a:t>Social</a:t>
                </a:r>
                <a:r>
                  <a:rPr lang="de-DE" sz="1400" dirty="0"/>
                  <a:t> Sciences</a:t>
                </a:r>
              </a:p>
              <a:p>
                <a:pPr lvl="3">
                  <a:lnSpc>
                    <a:spcPct val="100000"/>
                  </a:lnSpc>
                  <a:buSzPct val="130000"/>
                </a:pPr>
                <a:r>
                  <a:rPr lang="de-DE" sz="1400" dirty="0"/>
                  <a:t>Engineering Sciences</a:t>
                </a:r>
              </a:p>
              <a:p>
                <a:pPr lvl="3">
                  <a:lnSpc>
                    <a:spcPct val="100000"/>
                  </a:lnSpc>
                  <a:buSzPct val="130000"/>
                </a:pPr>
                <a:r>
                  <a:rPr lang="de-DE" sz="1400" dirty="0"/>
                  <a:t>Natural Sciences</a:t>
                </a:r>
              </a:p>
              <a:p>
                <a:pPr lvl="3">
                  <a:lnSpc>
                    <a:spcPct val="100000"/>
                  </a:lnSpc>
                  <a:buSzPct val="130000"/>
                </a:pPr>
                <a:r>
                  <a:rPr lang="de-DE" sz="1400" dirty="0"/>
                  <a:t>Medicine</a:t>
                </a:r>
              </a:p>
            </p:txBody>
          </p:sp>
        </mc:Choice>
        <mc:Fallback xmlns="">
          <p:sp>
            <p:nvSpPr>
              <p:cNvPr id="2" name="Inhalt">
                <a:extLst>
                  <a:ext uri="{FF2B5EF4-FFF2-40B4-BE49-F238E27FC236}">
                    <a16:creationId xmlns:a16="http://schemas.microsoft.com/office/drawing/2014/main" id="{3D88FAE1-D726-96B5-38E6-F229EDD71D0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8000" y="1437998"/>
                <a:ext cx="4104000" cy="3366000"/>
              </a:xfrm>
              <a:blipFill>
                <a:blip r:embed="rId4"/>
                <a:stretch>
                  <a:fillRect l="-3086" t="-263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Bild">
            <a:extLst>
              <a:ext uri="{FF2B5EF4-FFF2-40B4-BE49-F238E27FC236}">
                <a16:creationId xmlns:a16="http://schemas.microsoft.com/office/drawing/2014/main" id="{B92446C5-0E60-EEB2-D909-3BC3E16A3A9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75188" y="388938"/>
            <a:ext cx="3965575" cy="3897312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Foliennummer">
            <a:extLst>
              <a:ext uri="{FF2B5EF4-FFF2-40B4-BE49-F238E27FC236}">
                <a16:creationId xmlns:a16="http://schemas.microsoft.com/office/drawing/2014/main" id="{DC8FE19E-1A66-4F06-9454-D8ECA4880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5</a:t>
            </a:fld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769289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Gehirn" descr="Modell eines Gehirns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4471481" cy="2571750"/>
          </a:xfrm>
          <a:prstGeom prst="rect">
            <a:avLst/>
          </a:prstGeom>
          <a:effectLst/>
        </p:spPr>
      </p:pic>
      <p:pic>
        <p:nvPicPr>
          <p:cNvPr id="6" name="Bild Forscher" descr="Forscher in Labor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09582" y="0"/>
            <a:ext cx="4734418" cy="5143500"/>
          </a:xfrm>
          <a:prstGeom prst="rect">
            <a:avLst/>
          </a:prstGeom>
          <a:effectLst/>
        </p:spPr>
      </p:pic>
      <p:pic>
        <p:nvPicPr>
          <p:cNvPr id="3" name="Bild Forscherteam" descr="Forscherteam im Labor">
            <a:extLst>
              <a:ext uri="{FF2B5EF4-FFF2-40B4-BE49-F238E27FC236}">
                <a16:creationId xmlns:a16="http://schemas.microsoft.com/office/drawing/2014/main" id="{78E17ACF-F8F9-814C-487C-E4659F397E2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" y="2571750"/>
            <a:ext cx="4409583" cy="2571750"/>
          </a:xfrm>
          <a:prstGeom prst="rect">
            <a:avLst/>
          </a:prstGeom>
        </p:spPr>
      </p:pic>
      <p:sp>
        <p:nvSpPr>
          <p:cNvPr id="11" name="Textfeld 1"/>
          <p:cNvSpPr txBox="1"/>
          <p:nvPr/>
        </p:nvSpPr>
        <p:spPr>
          <a:xfrm>
            <a:off x="5724128" y="3732252"/>
            <a:ext cx="3419872" cy="553998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r>
              <a:rPr lang="de-DE" sz="1500" dirty="0" err="1">
                <a:solidFill>
                  <a:schemeClr val="bg1"/>
                </a:solidFill>
              </a:rPr>
              <a:t>Characterised</a:t>
            </a:r>
            <a:r>
              <a:rPr lang="de-DE" sz="1500" dirty="0">
                <a:solidFill>
                  <a:schemeClr val="bg1"/>
                </a:solidFill>
              </a:rPr>
              <a:t> </a:t>
            </a:r>
            <a:r>
              <a:rPr lang="de-DE" sz="1500" dirty="0" err="1">
                <a:solidFill>
                  <a:schemeClr val="bg1"/>
                </a:solidFill>
              </a:rPr>
              <a:t>by</a:t>
            </a:r>
            <a:r>
              <a:rPr lang="de-DE" sz="1500" dirty="0">
                <a:solidFill>
                  <a:schemeClr val="bg1"/>
                </a:solidFill>
              </a:rPr>
              <a:t> </a:t>
            </a:r>
            <a:r>
              <a:rPr lang="de-DE" sz="1500" dirty="0" err="1">
                <a:solidFill>
                  <a:schemeClr val="bg1"/>
                </a:solidFill>
              </a:rPr>
              <a:t>interdisciplinarity</a:t>
            </a:r>
            <a:r>
              <a:rPr lang="de-DE" sz="1500" dirty="0">
                <a:solidFill>
                  <a:schemeClr val="bg1"/>
                </a:solidFill>
              </a:rPr>
              <a:t>, </a:t>
            </a:r>
            <a:r>
              <a:rPr lang="de-DE" sz="1500" dirty="0" err="1">
                <a:solidFill>
                  <a:schemeClr val="bg1"/>
                </a:solidFill>
              </a:rPr>
              <a:t>collaboration</a:t>
            </a:r>
            <a:r>
              <a:rPr lang="de-DE" sz="1500" dirty="0">
                <a:solidFill>
                  <a:schemeClr val="bg1"/>
                </a:solidFill>
              </a:rPr>
              <a:t> and </a:t>
            </a:r>
            <a:r>
              <a:rPr lang="de-DE" sz="1500" dirty="0" err="1">
                <a:solidFill>
                  <a:schemeClr val="bg1"/>
                </a:solidFill>
              </a:rPr>
              <a:t>networking</a:t>
            </a:r>
            <a:r>
              <a:rPr lang="de-DE" sz="1500" dirty="0">
                <a:solidFill>
                  <a:schemeClr val="bg1"/>
                </a:solidFill>
              </a:rPr>
              <a:t>!</a:t>
            </a:r>
          </a:p>
        </p:txBody>
      </p:sp>
      <p:sp>
        <p:nvSpPr>
          <p:cNvPr id="24" name="Titel">
            <a:extLst>
              <a:ext uri="{FF2B5EF4-FFF2-40B4-BE49-F238E27FC236}">
                <a16:creationId xmlns:a16="http://schemas.microsoft.com/office/drawing/2014/main" id="{04639DA2-8FAC-8B3A-5BF2-8A13E85730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62938" y="390618"/>
            <a:ext cx="4734000" cy="756000"/>
          </a:xfrm>
          <a:solidFill>
            <a:schemeClr val="bg1">
              <a:alpha val="90000"/>
            </a:schemeClr>
          </a:solidFill>
        </p:spPr>
        <p:txBody>
          <a:bodyPr wrap="square" lIns="90000" tIns="72000" rIns="144000" bIns="0" anchor="t" anchorCtr="0">
            <a:spAutoFit/>
          </a:bodyPr>
          <a:lstStyle/>
          <a:p>
            <a:pPr algn="r"/>
            <a:r>
              <a:rPr lang="de-DE" sz="5500" b="1" dirty="0">
                <a:solidFill>
                  <a:schemeClr val="tx2"/>
                </a:solidFill>
              </a:rPr>
              <a:t>RESEARCH</a:t>
            </a:r>
          </a:p>
        </p:txBody>
      </p:sp>
    </p:spTree>
    <p:extLst>
      <p:ext uri="{BB962C8B-B14F-4D97-AF65-F5344CB8AC3E}">
        <p14:creationId xmlns:p14="http://schemas.microsoft.com/office/powerpoint/2010/main" val="32428183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8E55A0-73B3-4565-BA58-ACE5F64229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RESEARCH AREAS</a:t>
            </a:r>
            <a:endParaRPr lang="de-DE" b="1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2E373E2-E479-4B85-B011-875D0EA60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000" y="1365990"/>
            <a:ext cx="4104000" cy="3366000"/>
          </a:xfrm>
        </p:spPr>
        <p:txBody>
          <a:bodyPr/>
          <a:lstStyle/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Mind, Cognition and Health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Matter, Materials and Energy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Liquids to Soft Matter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Smart Systems and Sustainable Engineering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Society and Information Security</a:t>
            </a:r>
          </a:p>
          <a:p>
            <a:pPr lvl="2">
              <a:lnSpc>
                <a:spcPct val="100000"/>
              </a:lnSpc>
              <a:buClr>
                <a:srgbClr val="003560"/>
              </a:buClr>
              <a:buSzPct val="130000"/>
              <a:defRPr/>
            </a:pPr>
            <a:r>
              <a:rPr lang="en-US" altLang="de-DE" sz="14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Understanding Cultures and Societies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6205E62-3360-10AC-E0A3-D9F3AAA46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7</a:t>
            </a:fld>
            <a:r>
              <a:rPr lang="de-DE"/>
              <a:t> </a:t>
            </a:r>
            <a:endParaRPr lang="de-DE" dirty="0"/>
          </a:p>
        </p:txBody>
      </p:sp>
      <p:pic>
        <p:nvPicPr>
          <p:cNvPr id="8" name="Bild 5">
            <a:extLst>
              <a:ext uri="{FF2B5EF4-FFF2-40B4-BE49-F238E27FC236}">
                <a16:creationId xmlns:a16="http://schemas.microsoft.com/office/drawing/2014/main" id="{B69FE50D-6466-53FC-D218-19F836422C3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75188" y="388938"/>
            <a:ext cx="3961734" cy="3897312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110699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5" name="Titel 4">
            <a:extLst>
              <a:ext uri="{FF2B5EF4-FFF2-40B4-BE49-F238E27FC236}">
                <a16:creationId xmlns:a16="http://schemas.microsoft.com/office/drawing/2014/main" id="{3272D7C9-DC9D-2BC8-F272-654B515F90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000" y="396000"/>
            <a:ext cx="8424480" cy="804824"/>
          </a:xfrm>
        </p:spPr>
        <p:txBody>
          <a:bodyPr/>
          <a:lstStyle/>
          <a:p>
            <a:r>
              <a:rPr lang="de-DE" altLang="de-DE" sz="2600" b="1" dirty="0">
                <a:latin typeface="Arial" panose="020B0604020202020204" pitchFamily="34" charset="0"/>
                <a:cs typeface="Arial" panose="020B0604020202020204" pitchFamily="34" charset="0"/>
              </a:rPr>
              <a:t>NATIONAL CLUSTERS OF EXCELLENCE:</a:t>
            </a:r>
            <a:br>
              <a:rPr lang="de-DE" altLang="de-DE" sz="2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sz="2600" dirty="0">
                <a:latin typeface="Arial" panose="020B0604020202020204" pitchFamily="34" charset="0"/>
                <a:cs typeface="Arial" panose="020B0604020202020204" pitchFamily="34" charset="0"/>
              </a:rPr>
              <a:t>FUNDED BY THE GERMAN EXCELLENCE STRATEGY</a:t>
            </a:r>
            <a:endParaRPr lang="de-DE" dirty="0"/>
          </a:p>
        </p:txBody>
      </p:sp>
      <p:pic>
        <p:nvPicPr>
          <p:cNvPr id="7" name="Grafik 6" descr="Labor mit Flüssigkeiten in Glasgefäßen">
            <a:extLst>
              <a:ext uri="{FF2B5EF4-FFF2-40B4-BE49-F238E27FC236}">
                <a16:creationId xmlns:a16="http://schemas.microsoft.com/office/drawing/2014/main" id="{79E06309-7DA9-DC0F-C6D7-13F4B874143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8000" y="1380856"/>
            <a:ext cx="4050000" cy="29053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578B52B3-BFC4-C3BB-C004-9F9858627C7E}"/>
              </a:ext>
            </a:extLst>
          </p:cNvPr>
          <p:cNvSpPr txBox="1"/>
          <p:nvPr/>
        </p:nvSpPr>
        <p:spPr>
          <a:xfrm>
            <a:off x="468000" y="1635646"/>
            <a:ext cx="1367696" cy="430887"/>
          </a:xfrm>
          <a:prstGeom prst="rect">
            <a:avLst/>
          </a:prstGeom>
          <a:solidFill>
            <a:schemeClr val="bg1">
              <a:alpha val="84614"/>
            </a:schemeClr>
          </a:solidFill>
        </p:spPr>
        <p:txBody>
          <a:bodyPr wrap="square">
            <a:spAutoFit/>
          </a:bodyPr>
          <a:lstStyle/>
          <a:p>
            <a:r>
              <a:rPr lang="en-US" altLang="de-DE" sz="22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RESOLV</a:t>
            </a:r>
            <a:endParaRPr lang="de-DE" sz="2200" b="1" dirty="0">
              <a:solidFill>
                <a:schemeClr val="tx2"/>
              </a:solidFill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6BA09B07-2655-1D73-E826-3D7ACD2E9310}"/>
              </a:ext>
            </a:extLst>
          </p:cNvPr>
          <p:cNvSpPr txBox="1"/>
          <p:nvPr/>
        </p:nvSpPr>
        <p:spPr>
          <a:xfrm>
            <a:off x="468000" y="2156260"/>
            <a:ext cx="1871752" cy="230832"/>
          </a:xfrm>
          <a:prstGeom prst="rect">
            <a:avLst/>
          </a:prstGeom>
          <a:solidFill>
            <a:schemeClr val="bg1">
              <a:alpha val="84614"/>
            </a:schemeClr>
          </a:solidFill>
        </p:spPr>
        <p:txBody>
          <a:bodyPr wrap="square">
            <a:spAutoFit/>
          </a:bodyPr>
          <a:lstStyle/>
          <a:p>
            <a:r>
              <a:rPr lang="en-US" altLang="de-DE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RUHR EXPLORES SOLVATION</a:t>
            </a:r>
            <a:endParaRPr lang="de-DE" sz="900" b="1" dirty="0">
              <a:solidFill>
                <a:schemeClr val="tx2"/>
              </a:solidFill>
            </a:endParaRP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35CC0805-7049-1690-AE2F-BA8CDFCB4FF6}"/>
              </a:ext>
            </a:extLst>
          </p:cNvPr>
          <p:cNvSpPr txBox="1"/>
          <p:nvPr/>
        </p:nvSpPr>
        <p:spPr>
          <a:xfrm>
            <a:off x="396000" y="4325596"/>
            <a:ext cx="201575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de-DE" sz="8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Funded since 2012</a:t>
            </a:r>
            <a:endParaRPr lang="de-DE" sz="800" dirty="0"/>
          </a:p>
        </p:txBody>
      </p:sp>
      <p:pic>
        <p:nvPicPr>
          <p:cNvPr id="9" name="Grafik 8" descr="Figur eines Polizisten auf einer Platine">
            <a:extLst>
              <a:ext uri="{FF2B5EF4-FFF2-40B4-BE49-F238E27FC236}">
                <a16:creationId xmlns:a16="http://schemas.microsoft.com/office/drawing/2014/main" id="{BB14672A-B500-F1DC-AB4B-9241C8A30F8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3112" y="1380856"/>
            <a:ext cx="4050000" cy="29053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78792F52-614A-67D2-D7FE-C16A25C67F74}"/>
              </a:ext>
            </a:extLst>
          </p:cNvPr>
          <p:cNvSpPr txBox="1"/>
          <p:nvPr/>
        </p:nvSpPr>
        <p:spPr>
          <a:xfrm>
            <a:off x="4573112" y="1635646"/>
            <a:ext cx="1123342" cy="430887"/>
          </a:xfrm>
          <a:prstGeom prst="rect">
            <a:avLst/>
          </a:prstGeom>
          <a:solidFill>
            <a:schemeClr val="bg1">
              <a:alpha val="84614"/>
            </a:schemeClr>
          </a:solidFill>
        </p:spPr>
        <p:txBody>
          <a:bodyPr wrap="square">
            <a:spAutoFit/>
          </a:bodyPr>
          <a:lstStyle/>
          <a:p>
            <a:r>
              <a:rPr lang="en-US" altLang="de-DE" sz="22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CASA</a:t>
            </a:r>
            <a:endParaRPr lang="de-DE" sz="2200" b="1" dirty="0">
              <a:solidFill>
                <a:schemeClr val="tx2"/>
              </a:solidFill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F87F12DD-94DF-8F79-0790-0AF5548EC015}"/>
              </a:ext>
            </a:extLst>
          </p:cNvPr>
          <p:cNvSpPr txBox="1"/>
          <p:nvPr/>
        </p:nvSpPr>
        <p:spPr>
          <a:xfrm>
            <a:off x="4573112" y="2156260"/>
            <a:ext cx="3815312" cy="230832"/>
          </a:xfrm>
          <a:prstGeom prst="rect">
            <a:avLst/>
          </a:prstGeom>
          <a:solidFill>
            <a:schemeClr val="bg1">
              <a:alpha val="84614"/>
            </a:schemeClr>
          </a:solidFill>
        </p:spPr>
        <p:txBody>
          <a:bodyPr wrap="square">
            <a:spAutoFit/>
          </a:bodyPr>
          <a:lstStyle/>
          <a:p>
            <a:r>
              <a:rPr lang="en-US" altLang="de-DE" sz="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CYBER SECURITY IN THE AGE OF LARGE-SCALE ADVERSARIES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A9EE64EC-CE8E-C0DE-1D5D-5FBF9823B96E}"/>
              </a:ext>
            </a:extLst>
          </p:cNvPr>
          <p:cNvSpPr txBox="1"/>
          <p:nvPr/>
        </p:nvSpPr>
        <p:spPr>
          <a:xfrm>
            <a:off x="4474224" y="4325596"/>
            <a:ext cx="201575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de-DE" sz="800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Funded since 2019</a:t>
            </a:r>
            <a:endParaRPr lang="de-DE" sz="800" dirty="0"/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87DBDD28-8BF8-8C4D-8BDF-B527E03C1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8</a:t>
            </a:fld>
            <a:r>
              <a:rPr lang="de-DE"/>
              <a:t> </a:t>
            </a:r>
            <a:endParaRPr lang="de-DE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00716F18-8127-B110-2B91-0243A90B10AD}"/>
              </a:ext>
            </a:extLst>
          </p:cNvPr>
          <p:cNvSpPr txBox="1"/>
          <p:nvPr/>
        </p:nvSpPr>
        <p:spPr>
          <a:xfrm rot="21143993">
            <a:off x="7627454" y="3918968"/>
            <a:ext cx="1346016" cy="55996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13" dirty="0">
                <a:solidFill>
                  <a:schemeClr val="tx2"/>
                </a:solidFill>
              </a:rPr>
              <a:t>Both clusters will be funded for a further 7 years from 2026</a:t>
            </a:r>
            <a:endParaRPr lang="de-DE" sz="1013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4065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etonwand">
            <a:extLst>
              <a:ext uri="{FF2B5EF4-FFF2-40B4-BE49-F238E27FC236}">
                <a16:creationId xmlns:a16="http://schemas.microsoft.com/office/drawing/2014/main" id="{93FAB84B-7419-683C-0C50-E6C2C39E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 amt="3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4659982"/>
          </a:xfrm>
          <a:prstGeom prst="rect">
            <a:avLst/>
          </a:prstGeom>
          <a:noFill/>
          <a:effectLst/>
        </p:spPr>
      </p:pic>
      <p:sp>
        <p:nvSpPr>
          <p:cNvPr id="18" name="Titel 17">
            <a:extLst>
              <a:ext uri="{FF2B5EF4-FFF2-40B4-BE49-F238E27FC236}">
                <a16:creationId xmlns:a16="http://schemas.microsoft.com/office/drawing/2014/main" id="{924CE086-5F07-7BC7-B165-D536D3B36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  <a:t>RESEARCH BUILDINGS</a:t>
            </a:r>
            <a:br>
              <a:rPr lang="de-DE" altLang="de-DE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altLang="de-DE" dirty="0">
                <a:latin typeface="Arial" panose="020B0604020202020204" pitchFamily="34" charset="0"/>
                <a:cs typeface="Arial" panose="020B0604020202020204" pitchFamily="34" charset="0"/>
              </a:rPr>
              <a:t>FLAGSHIP PROJECTS</a:t>
            </a:r>
            <a:br>
              <a:rPr lang="de-DE" b="1" dirty="0"/>
            </a:br>
            <a:endParaRPr lang="de-DE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52B67B7C-B3F7-C3F0-8108-D0A86D6A3313}"/>
              </a:ext>
            </a:extLst>
          </p:cNvPr>
          <p:cNvSpPr txBox="1"/>
          <p:nvPr/>
        </p:nvSpPr>
        <p:spPr>
          <a:xfrm rot="21143993">
            <a:off x="4853363" y="254056"/>
            <a:ext cx="2037350" cy="87171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dirty="0" err="1">
                <a:solidFill>
                  <a:schemeClr val="tx2"/>
                </a:solidFill>
              </a:rPr>
              <a:t>Funded</a:t>
            </a:r>
            <a:r>
              <a:rPr lang="de-DE" sz="1013" dirty="0">
                <a:solidFill>
                  <a:schemeClr val="tx2"/>
                </a:solidFill>
              </a:rPr>
              <a:t> </a:t>
            </a:r>
            <a:r>
              <a:rPr lang="de-DE" sz="1013" dirty="0" err="1">
                <a:solidFill>
                  <a:schemeClr val="tx2"/>
                </a:solidFill>
              </a:rPr>
              <a:t>by</a:t>
            </a:r>
            <a:r>
              <a:rPr lang="de-DE" sz="1013" dirty="0">
                <a:solidFill>
                  <a:schemeClr val="tx2"/>
                </a:solidFill>
              </a:rPr>
              <a:t> t</a:t>
            </a:r>
            <a:r>
              <a:rPr lang="en-US" sz="1013" dirty="0">
                <a:solidFill>
                  <a:schemeClr val="tx2"/>
                </a:solidFill>
              </a:rPr>
              <a:t>he Federal Government and the State of North Rhine-Westphalia:</a:t>
            </a:r>
          </a:p>
          <a:p>
            <a:pPr algn="ctr"/>
            <a:r>
              <a:rPr lang="en-US" sz="1013" b="1" dirty="0">
                <a:solidFill>
                  <a:schemeClr val="tx2"/>
                </a:solidFill>
              </a:rPr>
              <a:t>amounting to 250 million euros to date!</a:t>
            </a:r>
            <a:endParaRPr lang="de-DE" sz="1013" b="1" dirty="0">
              <a:solidFill>
                <a:schemeClr val="tx2"/>
              </a:solidFill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F7AA103E-F63C-E54F-41EE-9888397112F9}"/>
              </a:ext>
            </a:extLst>
          </p:cNvPr>
          <p:cNvSpPr txBox="1"/>
          <p:nvPr/>
        </p:nvSpPr>
        <p:spPr>
          <a:xfrm rot="21143993">
            <a:off x="7107149" y="469281"/>
            <a:ext cx="1598103" cy="71583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13" dirty="0">
                <a:solidFill>
                  <a:schemeClr val="tx2"/>
                </a:solidFill>
              </a:rPr>
              <a:t>D</a:t>
            </a:r>
            <a:r>
              <a:rPr lang="en-US" sz="1013" dirty="0" err="1">
                <a:solidFill>
                  <a:schemeClr val="tx2"/>
                </a:solidFill>
              </a:rPr>
              <a:t>esigned</a:t>
            </a:r>
            <a:r>
              <a:rPr lang="en-US" sz="1013" dirty="0">
                <a:solidFill>
                  <a:schemeClr val="tx2"/>
                </a:solidFill>
              </a:rPr>
              <a:t> to improve the infrastructural conditions at higher education institutions in Germany.</a:t>
            </a:r>
            <a:endParaRPr lang="de-DE" sz="1013" dirty="0">
              <a:solidFill>
                <a:schemeClr val="tx2"/>
              </a:solidFill>
            </a:endParaRPr>
          </a:p>
        </p:txBody>
      </p:sp>
      <p:pic>
        <p:nvPicPr>
          <p:cNvPr id="9" name="Grafik 8" descr="Rendering Gebäudeansicht Think">
            <a:extLst>
              <a:ext uri="{FF2B5EF4-FFF2-40B4-BE49-F238E27FC236}">
                <a16:creationId xmlns:a16="http://schemas.microsoft.com/office/drawing/2014/main" id="{8FFDAFC1-0F86-C993-D5E9-B53E0E6C5B4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4904" y="1347614"/>
            <a:ext cx="1584000" cy="29386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924424C1-5FF5-67A9-ADDF-D437ECE101C9}"/>
              </a:ext>
            </a:extLst>
          </p:cNvPr>
          <p:cNvSpPr txBox="1"/>
          <p:nvPr/>
        </p:nvSpPr>
        <p:spPr>
          <a:xfrm>
            <a:off x="756048" y="4299942"/>
            <a:ext cx="1439688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THINK</a:t>
            </a:r>
            <a:endParaRPr lang="de-DE" dirty="0"/>
          </a:p>
        </p:txBody>
      </p:sp>
      <p:pic>
        <p:nvPicPr>
          <p:cNvPr id="14" name="Grafik 13" descr="Foto Gebäude ZGH">
            <a:extLst>
              <a:ext uri="{FF2B5EF4-FFF2-40B4-BE49-F238E27FC236}">
                <a16:creationId xmlns:a16="http://schemas.microsoft.com/office/drawing/2014/main" id="{A012C413-301F-7D0A-F92C-4BDB6508CAE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20369" y="1347614"/>
            <a:ext cx="1584000" cy="29386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Textfeld 18">
            <a:extLst>
              <a:ext uri="{FF2B5EF4-FFF2-40B4-BE49-F238E27FC236}">
                <a16:creationId xmlns:a16="http://schemas.microsoft.com/office/drawing/2014/main" id="{C63DA1A6-C305-71B5-B5E8-11FA853A273F}"/>
              </a:ext>
            </a:extLst>
          </p:cNvPr>
          <p:cNvSpPr txBox="1"/>
          <p:nvPr/>
        </p:nvSpPr>
        <p:spPr>
          <a:xfrm>
            <a:off x="2699792" y="4299942"/>
            <a:ext cx="1123342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ZGH</a:t>
            </a:r>
            <a:endParaRPr lang="de-DE" b="1" dirty="0"/>
          </a:p>
        </p:txBody>
      </p:sp>
      <p:pic>
        <p:nvPicPr>
          <p:cNvPr id="16" name="Grafik 15" descr="Foto Gebäude ZEMOS">
            <a:extLst>
              <a:ext uri="{FF2B5EF4-FFF2-40B4-BE49-F238E27FC236}">
                <a16:creationId xmlns:a16="http://schemas.microsoft.com/office/drawing/2014/main" id="{1FD1FBDE-9E02-E97F-9FE0-E69C8F3B5AB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65834" y="1347614"/>
            <a:ext cx="1584000" cy="29386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0" name="Textfeld 19">
            <a:extLst>
              <a:ext uri="{FF2B5EF4-FFF2-40B4-BE49-F238E27FC236}">
                <a16:creationId xmlns:a16="http://schemas.microsoft.com/office/drawing/2014/main" id="{6711BBAB-7007-EEC6-4B43-2276E0A80E07}"/>
              </a:ext>
            </a:extLst>
          </p:cNvPr>
          <p:cNvSpPr txBox="1"/>
          <p:nvPr/>
        </p:nvSpPr>
        <p:spPr>
          <a:xfrm>
            <a:off x="4354761" y="4299942"/>
            <a:ext cx="1123342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ZEMOS</a:t>
            </a:r>
            <a:endParaRPr lang="de-DE" b="1" dirty="0"/>
          </a:p>
        </p:txBody>
      </p:sp>
      <p:pic>
        <p:nvPicPr>
          <p:cNvPr id="12" name="Grafik 11" descr="Foto Gebäude Prodi">
            <a:extLst>
              <a:ext uri="{FF2B5EF4-FFF2-40B4-BE49-F238E27FC236}">
                <a16:creationId xmlns:a16="http://schemas.microsoft.com/office/drawing/2014/main" id="{FE8D0BDF-47FE-BE06-4B69-474697E7823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11299" y="1347615"/>
            <a:ext cx="1584000" cy="29386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2" name="Textfeld 21">
            <a:extLst>
              <a:ext uri="{FF2B5EF4-FFF2-40B4-BE49-F238E27FC236}">
                <a16:creationId xmlns:a16="http://schemas.microsoft.com/office/drawing/2014/main" id="{70D46E2C-22E1-C18E-444A-379015DB2254}"/>
              </a:ext>
            </a:extLst>
          </p:cNvPr>
          <p:cNvSpPr txBox="1"/>
          <p:nvPr/>
        </p:nvSpPr>
        <p:spPr>
          <a:xfrm>
            <a:off x="5973249" y="4299942"/>
            <a:ext cx="1123342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ZESS</a:t>
            </a:r>
            <a:endParaRPr lang="de-DE" b="1" dirty="0"/>
          </a:p>
        </p:txBody>
      </p:sp>
      <p:pic>
        <p:nvPicPr>
          <p:cNvPr id="5" name="Grafik 4" descr="Forschungsbau Prodi">
            <a:extLst>
              <a:ext uri="{FF2B5EF4-FFF2-40B4-BE49-F238E27FC236}">
                <a16:creationId xmlns:a16="http://schemas.microsoft.com/office/drawing/2014/main" id="{DB1CC466-C1AB-2F67-59F5-D6E3F5C86E8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56763" y="1347614"/>
            <a:ext cx="1584000" cy="29386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Textfeld 20">
            <a:extLst>
              <a:ext uri="{FF2B5EF4-FFF2-40B4-BE49-F238E27FC236}">
                <a16:creationId xmlns:a16="http://schemas.microsoft.com/office/drawing/2014/main" id="{ECF9089E-FE4B-CFA6-723C-84424E87BB12}"/>
              </a:ext>
            </a:extLst>
          </p:cNvPr>
          <p:cNvSpPr txBox="1"/>
          <p:nvPr/>
        </p:nvSpPr>
        <p:spPr>
          <a:xfrm>
            <a:off x="7854077" y="4299942"/>
            <a:ext cx="887309" cy="300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de-DE" b="1" dirty="0">
                <a:solidFill>
                  <a:srgbClr val="17365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PRODI</a:t>
            </a:r>
            <a:endParaRPr lang="de-DE" b="1" dirty="0"/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830104BC-47FE-71F8-747B-9E152DE1E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8FC03C-C266-4645-ABC5-645062898383}" type="slidenum">
              <a:rPr lang="de-DE" smtClean="0"/>
              <a:pPr/>
              <a:t>9</a:t>
            </a:fld>
            <a:r>
              <a:rPr lang="de-DE"/>
              <a:t>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64720706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 Master RUB">
  <a:themeElements>
    <a:clrScheme name="RUB">
      <a:dk1>
        <a:sysClr val="windowText" lastClr="000000"/>
      </a:dk1>
      <a:lt1>
        <a:sysClr val="window" lastClr="FFFFFF"/>
      </a:lt1>
      <a:dk2>
        <a:srgbClr val="003560"/>
      </a:dk2>
      <a:lt2>
        <a:srgbClr val="8DAE10"/>
      </a:lt2>
      <a:accent1>
        <a:srgbClr val="FFCC00"/>
      </a:accent1>
      <a:accent2>
        <a:srgbClr val="EE7203"/>
      </a:accent2>
      <a:accent3>
        <a:srgbClr val="E6332A"/>
      </a:accent3>
      <a:accent4>
        <a:srgbClr val="B71E3F"/>
      </a:accent4>
      <a:accent5>
        <a:srgbClr val="9C5516"/>
      </a:accent5>
      <a:accent6>
        <a:srgbClr val="59211C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PT_RUB_03a.potx" id="{C867D821-36E8-4CDA-B68D-4949E463F39D}" vid="{F84F8B3F-9528-42A9-B5AE-3004D5414502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RUB-Präsentation-16zu9</Template>
  <TotalTime>0</TotalTime>
  <Words>1464</Words>
  <Application>Microsoft Macintosh PowerPoint</Application>
  <PresentationFormat>Bildschirmpräsentation (16:9)</PresentationFormat>
  <Paragraphs>245</Paragraphs>
  <Slides>28</Slides>
  <Notes>27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28</vt:i4>
      </vt:variant>
    </vt:vector>
  </HeadingPairs>
  <TitlesOfParts>
    <vt:vector size="33" baseType="lpstr">
      <vt:lpstr>Arial</vt:lpstr>
      <vt:lpstr>Calibri</vt:lpstr>
      <vt:lpstr>Cambria Math</vt:lpstr>
      <vt:lpstr>Wingdings</vt:lpstr>
      <vt:lpstr>PowerPoint Master RUB</vt:lpstr>
      <vt:lpstr>RUHR UNIVERSITY BOCHUM</vt:lpstr>
      <vt:lpstr>PROFILE</vt:lpstr>
      <vt:lpstr>FACTS &amp; FIGURES STUDENTS &amp; COURSES</vt:lpstr>
      <vt:lpstr>FACTS &amp; FIGURES BUDGET 2024</vt:lpstr>
      <vt:lpstr>FACTS &amp; FIGURES STAFF &amp; FACULTIES</vt:lpstr>
      <vt:lpstr>RESEARCH</vt:lpstr>
      <vt:lpstr>KEY RESEARCH AREAS</vt:lpstr>
      <vt:lpstr>NATIONAL CLUSTERS OF EXCELLENCE: FUNDED BY THE GERMAN EXCELLENCE STRATEGY</vt:lpstr>
      <vt:lpstr>RESEARCH BUILDINGS FLAGSHIP PROJECTS </vt:lpstr>
      <vt:lpstr>LEARNING &amp; TEACHING</vt:lpstr>
      <vt:lpstr>GUIDING PRINCIPLE: RESEARCH-ORIENTED L&amp;T</vt:lpstr>
      <vt:lpstr>MISSION: TO LEARN, TO LIVE, AND TO ACHIEVE TOGETHER </vt:lpstr>
      <vt:lpstr>TRANSFER</vt:lpstr>
      <vt:lpstr>KNOWLEDGE &amp; TECHNOLOGY TRANSFER</vt:lpstr>
      <vt:lpstr>BROADLY NETWORKED CROSS-DISCIPLINARY</vt:lpstr>
      <vt:lpstr>UNIVERCITY BOCHUM</vt:lpstr>
      <vt:lpstr>UNIVERSITY ALLIANCE RUHR</vt:lpstr>
      <vt:lpstr>RESEARCH ALLIANCE RUHR</vt:lpstr>
      <vt:lpstr>THE EUROPEAN UNIVERSITY OF CITIES IN POST-INDUSTRIAL TRANSITION: UNIC </vt:lpstr>
      <vt:lpstr>WORLDWIDE UNIVERSITIES NETWORK</vt:lpstr>
      <vt:lpstr>STRATEGIC TOPICS</vt:lpstr>
      <vt:lpstr>DIVERSITY</vt:lpstr>
      <vt:lpstr>SUSTAINABILITY</vt:lpstr>
      <vt:lpstr>DIGITAL TRANSFORMATION</vt:lpstr>
      <vt:lpstr>INTERNATIONALIZATION</vt:lpstr>
      <vt:lpstr>CAMPUS CULTURE</vt:lpstr>
      <vt:lpstr>ReCtoratE</vt:lpstr>
      <vt:lpstr>Endfolie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RUB_Zahlen-Daten-Fakten</dc:title>
  <dc:creator>Dezernat Hochschulkommunikation</dc:creator>
  <cp:lastModifiedBy>Weituschat, Stefan</cp:lastModifiedBy>
  <cp:revision>268</cp:revision>
  <dcterms:created xsi:type="dcterms:W3CDTF">2018-07-02T13:45:44Z</dcterms:created>
  <dcterms:modified xsi:type="dcterms:W3CDTF">2025-06-26T14:03:56Z</dcterms:modified>
</cp:coreProperties>
</file>