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5" r:id="rId2"/>
    <p:sldId id="270" r:id="rId3"/>
    <p:sldId id="369" r:id="rId4"/>
    <p:sldId id="341" r:id="rId5"/>
    <p:sldId id="268" r:id="rId6"/>
    <p:sldId id="277" r:id="rId7"/>
    <p:sldId id="344" r:id="rId8"/>
    <p:sldId id="345" r:id="rId9"/>
    <p:sldId id="346" r:id="rId10"/>
    <p:sldId id="347" r:id="rId11"/>
    <p:sldId id="348" r:id="rId12"/>
    <p:sldId id="372" r:id="rId13"/>
    <p:sldId id="351" r:id="rId14"/>
    <p:sldId id="364" r:id="rId15"/>
    <p:sldId id="350" r:id="rId16"/>
    <p:sldId id="361" r:id="rId17"/>
    <p:sldId id="365" r:id="rId18"/>
    <p:sldId id="353" r:id="rId19"/>
    <p:sldId id="366" r:id="rId20"/>
    <p:sldId id="367" r:id="rId21"/>
    <p:sldId id="368" r:id="rId22"/>
    <p:sldId id="356" r:id="rId23"/>
    <p:sldId id="357" r:id="rId24"/>
    <p:sldId id="358" r:id="rId25"/>
    <p:sldId id="359" r:id="rId26"/>
    <p:sldId id="282" r:id="rId27"/>
    <p:sldId id="326" r:id="rId28"/>
    <p:sldId id="370" r:id="rId29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3" autoAdjust="0"/>
    <p:restoredTop sz="94830" autoAdjust="0"/>
  </p:normalViewPr>
  <p:slideViewPr>
    <p:cSldViewPr snapToObjects="1">
      <p:cViewPr varScale="1">
        <p:scale>
          <a:sx n="151" d="100"/>
          <a:sy n="151" d="100"/>
        </p:scale>
        <p:origin x="180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306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0993-3FDD-4E80-810D-AC24CF6A32B3}" type="datetimeFigureOut">
              <a:rPr lang="de-DE" smtClean="0"/>
              <a:t>19.03.2026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C4235-0F98-4786-8CE2-14E0F0433C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48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728AD-B8FF-467B-AF5F-4891412E46D0}" type="datetimeFigureOut">
              <a:rPr lang="de-DE" smtClean="0"/>
              <a:t>19.03.2026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045E6-D734-4DB2-BEE5-DF972DD20C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0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000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072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635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52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305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50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872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696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302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5566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96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451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610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627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060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245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385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7910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25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43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913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384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530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325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824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724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F4C68DA-A566-1026-B850-E8E43B1C7CE8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68000" y="4230000"/>
            <a:ext cx="7560000" cy="324000"/>
          </a:xfrm>
        </p:spPr>
        <p:txBody>
          <a:bodyPr/>
          <a:lstStyle>
            <a:lvl1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1pPr>
            <a:lvl2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2pPr>
            <a:lvl3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3pPr>
            <a:lvl4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4pPr>
            <a:lvl5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5pPr>
            <a:lvl6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6pPr>
            <a:lvl7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7pPr>
            <a:lvl8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8pPr>
            <a:lvl9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68000" y="4680000"/>
            <a:ext cx="7560000" cy="14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259FB325-4F00-4E24-9BB5-CBE59A8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895200"/>
            <a:ext cx="3527936" cy="324000"/>
          </a:xfrm>
        </p:spPr>
        <p:txBody>
          <a:bodyPr/>
          <a:lstStyle>
            <a:lvl1pPr>
              <a:lnSpc>
                <a:spcPts val="2500"/>
              </a:lnSpc>
              <a:defRPr cap="all" baseline="0"/>
            </a:lvl1pPr>
          </a:lstStyle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A11C8C5-D6EB-4C5D-9539-1ADEFC0908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77199" y="3895200"/>
            <a:ext cx="2505600" cy="324000"/>
          </a:xfrm>
        </p:spPr>
        <p:txBody>
          <a:bodyPr anchor="ctr" anchorCtr="0"/>
          <a:lstStyle>
            <a:lvl1pPr algn="ctr">
              <a:defRPr sz="1050"/>
            </a:lvl1pPr>
          </a:lstStyle>
          <a:p>
            <a:r>
              <a:rPr lang="de-DE" dirty="0"/>
              <a:t>Logo auf Platzhalter ziehen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638057-3C3C-C397-494C-B6D71484C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403" y="3372081"/>
            <a:ext cx="2280138" cy="152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1A11A22-2E41-AF13-75DF-64DB627B09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8428561" cy="3030633"/>
          </a:xfrm>
          <a:prstGeom prst="rect">
            <a:avLst/>
          </a:prstGeom>
        </p:spPr>
      </p:pic>
      <p:pic>
        <p:nvPicPr>
          <p:cNvPr id="9" name="Bild 5">
            <a:extLst>
              <a:ext uri="{FF2B5EF4-FFF2-40B4-BE49-F238E27FC236}">
                <a16:creationId xmlns:a16="http://schemas.microsoft.com/office/drawing/2014/main" id="{AA066B78-9BB3-BCD0-A3B3-67533DF2A8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93636" y="-1"/>
            <a:ext cx="1090364" cy="109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324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000" y="954000"/>
            <a:ext cx="4536000" cy="3024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119991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83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50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 inkl. Bildunter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4104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58719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Bild inkl. Bildunterzeile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220000" y="918000"/>
            <a:ext cx="342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41374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22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56241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77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 userDrawn="1">
          <p15:clr>
            <a:srgbClr val="FBAE40"/>
          </p15:clr>
        </p15:guide>
        <p15:guide id="5" orient="horz" pos="2564" userDrawn="1">
          <p15:clr>
            <a:srgbClr val="FBAE40"/>
          </p15:clr>
        </p15:guide>
        <p15:guide id="6" orient="horz" pos="15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2 Bilder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40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8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98701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8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>
          <p15:clr>
            <a:srgbClr val="FBAE40"/>
          </p15:clr>
        </p15:guide>
        <p15:guide id="5" orient="horz" pos="2564">
          <p15:clr>
            <a:srgbClr val="FBAE40"/>
          </p15:clr>
        </p15:guide>
        <p15:guide id="6" orient="horz" pos="15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62F6D41-300A-44A6-A773-F84C7424C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674647-E98A-4E91-B769-603FBD38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363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7FEC2D-DBFC-481D-89EF-55316F02D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C5583F-31A1-412C-900F-41106AD7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779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60000" y="5524114"/>
            <a:ext cx="4284008" cy="17998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DEEBD-E611-4601-8478-2EAA0B8A85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52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756000"/>
            <a:ext cx="8172000" cy="720000"/>
          </a:xfrm>
        </p:spPr>
        <p:txBody>
          <a:bodyPr/>
          <a:lstStyle>
            <a:lvl1pPr>
              <a:lnSpc>
                <a:spcPts val="57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476441"/>
            <a:ext cx="8172000" cy="1439863"/>
          </a:xfrm>
        </p:spPr>
        <p:txBody>
          <a:bodyPr/>
          <a:lstStyle>
            <a:lvl1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1pPr>
            <a:lvl2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2pPr>
            <a:lvl3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3pPr>
            <a:lvl4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4pPr>
            <a:lvl5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5pPr>
            <a:lvl6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6pPr>
            <a:lvl7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7pPr>
            <a:lvl8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8pPr>
            <a:lvl9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</p:txBody>
      </p:sp>
    </p:spTree>
    <p:extLst>
      <p:ext uri="{BB962C8B-B14F-4D97-AF65-F5344CB8AC3E}">
        <p14:creationId xmlns:p14="http://schemas.microsoft.com/office/powerpoint/2010/main" val="2910894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828000"/>
            <a:ext cx="8172000" cy="540000"/>
          </a:xfrm>
        </p:spPr>
        <p:txBody>
          <a:bodyPr/>
          <a:lstStyle>
            <a:lvl1pPr>
              <a:lnSpc>
                <a:spcPts val="44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367999"/>
            <a:ext cx="8172000" cy="2916000"/>
          </a:xfrm>
        </p:spPr>
        <p:txBody>
          <a:bodyPr/>
          <a:lstStyle>
            <a:lvl1pPr>
              <a:lnSpc>
                <a:spcPts val="4400"/>
              </a:lnSpc>
              <a:spcAft>
                <a:spcPts val="0"/>
              </a:spcAft>
              <a:defRPr sz="3600" b="0">
                <a:solidFill>
                  <a:schemeClr val="bg1"/>
                </a:solidFill>
              </a:defRPr>
            </a:lvl1pPr>
            <a:lvl2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2pPr>
            <a:lvl3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3pPr>
            <a:lvl4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4pPr>
            <a:lvl5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5pPr>
            <a:lvl6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6pPr>
            <a:lvl7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7pPr>
            <a:lvl8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8pPr>
            <a:lvl9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7051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defTabSz="234000">
              <a:tabLst>
                <a:tab pos="234000" algn="l"/>
              </a:tabLst>
              <a:defRPr/>
            </a:lvl2pPr>
            <a:lvl3pPr defTabSz="234000">
              <a:tabLst>
                <a:tab pos="234000" algn="l"/>
              </a:tabLst>
              <a:defRPr/>
            </a:lvl3pPr>
            <a:lvl4pPr defTabSz="234000">
              <a:tabLst>
                <a:tab pos="234000" algn="l"/>
              </a:tabLst>
              <a:defRPr/>
            </a:lvl4pPr>
            <a:lvl5pPr defTabSz="234000">
              <a:tabLst>
                <a:tab pos="234000" algn="l"/>
              </a:tabLst>
              <a:defRPr/>
            </a:lvl5pPr>
            <a:lvl6pPr marL="0" indent="0" defTabSz="234000">
              <a:buFont typeface="+mj-lt"/>
              <a:buNone/>
              <a:tabLst>
                <a:tab pos="234000" algn="l"/>
              </a:tabLst>
              <a:defRPr/>
            </a:lvl6pPr>
            <a:lvl7pPr defTabSz="234000">
              <a:tabLst>
                <a:tab pos="234000" algn="l"/>
              </a:tabLst>
              <a:defRPr/>
            </a:lvl7pPr>
            <a:lvl8pPr defTabSz="234000">
              <a:tabLst>
                <a:tab pos="234000" algn="l"/>
              </a:tabLst>
              <a:defRPr/>
            </a:lvl8pPr>
            <a:lvl9pPr defTabSz="234000">
              <a:tabLst>
                <a:tab pos="234000" algn="l"/>
              </a:tabLst>
              <a:defRPr/>
            </a:lvl9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F5A8BB0B-4BD0-4791-8A9B-89C9D0000E3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68000" y="918000"/>
            <a:ext cx="8172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Tabelle durch Klicken auf Symbol hinzufügen</a:t>
            </a:r>
            <a:endParaRPr lang="de-DE" dirty="0"/>
          </a:p>
        </p:txBody>
      </p:sp>
      <p:grpSp>
        <p:nvGrpSpPr>
          <p:cNvPr id="6" name="Regieanweisungen">
            <a:extLst>
              <a:ext uri="{FF2B5EF4-FFF2-40B4-BE49-F238E27FC236}">
                <a16:creationId xmlns:a16="http://schemas.microsoft.com/office/drawing/2014/main" id="{20CE116F-C667-495A-B654-8B72C3A079E7}"/>
              </a:ext>
            </a:extLst>
          </p:cNvPr>
          <p:cNvGrpSpPr/>
          <p:nvPr userDrawn="1"/>
        </p:nvGrpSpPr>
        <p:grpSpPr>
          <a:xfrm>
            <a:off x="-2628800" y="-468000"/>
            <a:ext cx="14833648" cy="6083999"/>
            <a:chOff x="-2628800" y="-468000"/>
            <a:chExt cx="14833648" cy="6083999"/>
          </a:xfrm>
        </p:grpSpPr>
        <p:sp>
          <p:nvSpPr>
            <p:cNvPr id="16" name="Listenebenen">
              <a:extLst>
                <a:ext uri="{FF2B5EF4-FFF2-40B4-BE49-F238E27FC236}">
                  <a16:creationId xmlns:a16="http://schemas.microsoft.com/office/drawing/2014/main" id="{84A0104B-AA90-4DE7-ADAE-6959FBC15DB1}"/>
                </a:ext>
              </a:extLst>
            </p:cNvPr>
            <p:cNvSpPr txBox="1"/>
            <p:nvPr userDrawn="1"/>
          </p:nvSpPr>
          <p:spPr>
            <a:xfrm rot="10800000" flipH="1" flipV="1">
              <a:off x="-2628800" y="1368000"/>
              <a:ext cx="2520800" cy="1527786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Einfärbung einer Spalte/Zeile: </a:t>
              </a:r>
              <a:br>
                <a:rPr lang="de-DE" sz="12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Spalte/Zeile: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 Entwurf / Tabellentools &gt; Schattierung &gt;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de-DE" sz="1200" b="1" baseline="0" dirty="0">
                <a:solidFill>
                  <a:schemeClr val="tx1"/>
                </a:solidFill>
                <a:latin typeface="+mn-lt"/>
              </a:endParaRP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Die gewünschte Farbe aus den Designfarben auswählen</a:t>
              </a:r>
            </a:p>
          </p:txBody>
        </p:sp>
        <p:sp>
          <p:nvSpPr>
            <p:cNvPr id="10" name="Zurücksetzen">
              <a:extLst>
                <a:ext uri="{FF2B5EF4-FFF2-40B4-BE49-F238E27FC236}">
                  <a16:creationId xmlns:a16="http://schemas.microsoft.com/office/drawing/2014/main" id="{431D1FFE-03BA-4520-A89B-CDD1BC7E4751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648000"/>
              <a:ext cx="1944000" cy="61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bringen über Menü: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1" name="Hilfslinien">
              <a:extLst>
                <a:ext uri="{FF2B5EF4-FFF2-40B4-BE49-F238E27FC236}">
                  <a16:creationId xmlns:a16="http://schemas.microsoft.com/office/drawing/2014/main" id="{38EA8585-E11F-4D10-9DAB-78E6756B2D63}"/>
                </a:ext>
              </a:extLst>
            </p:cNvPr>
            <p:cNvSpPr txBox="1"/>
            <p:nvPr userDrawn="1"/>
          </p:nvSpPr>
          <p:spPr>
            <a:xfrm rot="10800000" flipH="1" flipV="1">
              <a:off x="431801" y="-468000"/>
              <a:ext cx="82804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Löschen einer Spalte/Zeile: </a:t>
              </a:r>
              <a:r>
                <a:rPr kumimoji="0" lang="de-DE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Markieren der Spalte/Zeile: Layout &gt; Löschen &gt; Spalte bzw. Zeile löschen</a:t>
              </a:r>
            </a:p>
          </p:txBody>
        </p:sp>
        <p:sp>
          <p:nvSpPr>
            <p:cNvPr id="12" name="Fußzeile">
              <a:extLst>
                <a:ext uri="{FF2B5EF4-FFF2-40B4-BE49-F238E27FC236}">
                  <a16:creationId xmlns:a16="http://schemas.microsoft.com/office/drawing/2014/main" id="{4EFB3271-7B15-42ED-A704-B39FAEDC1436}"/>
                </a:ext>
              </a:extLst>
            </p:cNvPr>
            <p:cNvSpPr txBox="1"/>
            <p:nvPr userDrawn="1"/>
          </p:nvSpPr>
          <p:spPr>
            <a:xfrm rot="10800000" flipH="1" flipV="1">
              <a:off x="431800" y="5255998"/>
              <a:ext cx="8280400" cy="360001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sp>
          <p:nvSpPr>
            <p:cNvPr id="13" name="Layoutwechsel">
              <a:extLst>
                <a:ext uri="{FF2B5EF4-FFF2-40B4-BE49-F238E27FC236}">
                  <a16:creationId xmlns:a16="http://schemas.microsoft.com/office/drawing/2014/main" id="{6BCDAEA0-53BC-4E57-84CA-5C530F05A90E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2283786"/>
              <a:ext cx="2952848" cy="1044048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Einfügen einer Spalte/Zeile: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 neben der eine weitere eingefügt werden soll: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Layout &gt; Hier die gewünschte Einfügeoption auswählen</a:t>
              </a:r>
            </a:p>
          </p:txBody>
        </p:sp>
      </p:grp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573989D-8FFD-4555-AAB7-592C2CE3AC9F}"/>
              </a:ext>
            </a:extLst>
          </p:cNvPr>
          <p:cNvCxnSpPr/>
          <p:nvPr userDrawn="1"/>
        </p:nvCxnSpPr>
        <p:spPr>
          <a:xfrm>
            <a:off x="0" y="4485600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F3269418-AEC9-43D6-9A0C-41CA02546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13"/>
          <a:stretch/>
        </p:blipFill>
        <p:spPr>
          <a:xfrm>
            <a:off x="9252000" y="3327773"/>
            <a:ext cx="2067213" cy="86415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81CC49D-33BF-49DC-B533-86BE2EB41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000" y="4679640"/>
            <a:ext cx="1512000" cy="2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41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514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 dirty="0"/>
              <a:t>Vollbild durch klicken einfügen.</a:t>
            </a:r>
          </a:p>
        </p:txBody>
      </p:sp>
    </p:spTree>
    <p:extLst>
      <p:ext uri="{BB962C8B-B14F-4D97-AF65-F5344CB8AC3E}">
        <p14:creationId xmlns:p14="http://schemas.microsoft.com/office/powerpoint/2010/main" val="391117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052000" y="468000"/>
            <a:ext cx="5040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51999" y="3952800"/>
            <a:ext cx="5040000" cy="32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325704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92" userDrawn="1">
          <p15:clr>
            <a:srgbClr val="FBAE40"/>
          </p15:clr>
        </p15:guide>
        <p15:guide id="2" pos="4468" userDrawn="1">
          <p15:clr>
            <a:srgbClr val="FBAE40"/>
          </p15:clr>
        </p15:guide>
        <p15:guide id="3" orient="horz" pos="291" userDrawn="1">
          <p15:clr>
            <a:srgbClr val="FBAE40"/>
          </p15:clr>
        </p15:guide>
        <p15:guide id="4" orient="horz" pos="241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62264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3" userDrawn="1">
          <p15:clr>
            <a:srgbClr val="FBAE40"/>
          </p15:clr>
        </p15:guide>
        <p15:guide id="3" orient="horz" pos="291">
          <p15:clr>
            <a:srgbClr val="FBAE40"/>
          </p15:clr>
        </p15:guide>
        <p15:guide id="4" orient="horz" pos="1963" userDrawn="1">
          <p15:clr>
            <a:srgbClr val="FBAE40"/>
          </p15:clr>
        </p15:guide>
        <p15:guide id="5" pos="279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inkl.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B3784F-BC20-4A45-986C-728B00F59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</p:spTree>
    <p:extLst>
      <p:ext uri="{BB962C8B-B14F-4D97-AF65-F5344CB8AC3E}">
        <p14:creationId xmlns:p14="http://schemas.microsoft.com/office/powerpoint/2010/main" val="4262250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  <p15:guide id="5" pos="2790">
          <p15:clr>
            <a:srgbClr val="FBAE40"/>
          </p15:clr>
        </p15:guide>
        <p15:guide id="6" pos="54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KAPITEL | CHART-HEADLINE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68000" y="918000"/>
            <a:ext cx="7560000" cy="33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(Text und Aufzählungen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098AA80-601F-3413-3F50-122C39092FD0}"/>
              </a:ext>
            </a:extLst>
          </p:cNvPr>
          <p:cNvSpPr/>
          <p:nvPr userDrawn="1"/>
        </p:nvSpPr>
        <p:spPr>
          <a:xfrm>
            <a:off x="0" y="4663543"/>
            <a:ext cx="9144000" cy="479957"/>
          </a:xfrm>
          <a:prstGeom prst="rect">
            <a:avLst/>
          </a:prstGeom>
          <a:solidFill>
            <a:srgbClr val="0035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4F3000F-F0D4-1793-33CE-24941C3028C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482" y="4747500"/>
            <a:ext cx="1271159" cy="339502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324000" y="4840014"/>
            <a:ext cx="252000" cy="108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aseline="0">
                <a:ln>
                  <a:solidFill>
                    <a:schemeClr val="bg1"/>
                  </a:solidFill>
                </a:ln>
                <a:solidFill>
                  <a:schemeClr val="tx2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0" r:id="rId4"/>
    <p:sldLayoutId id="2147483667" r:id="rId5"/>
    <p:sldLayoutId id="2147483658" r:id="rId6"/>
    <p:sldLayoutId id="2147483659" r:id="rId7"/>
    <p:sldLayoutId id="2147483660" r:id="rId8"/>
    <p:sldLayoutId id="2147483661" r:id="rId9"/>
    <p:sldLayoutId id="2147483663" r:id="rId10"/>
    <p:sldLayoutId id="2147483662" r:id="rId11"/>
    <p:sldLayoutId id="2147483664" r:id="rId12"/>
    <p:sldLayoutId id="2147483665" r:id="rId13"/>
    <p:sldLayoutId id="2147483666" r:id="rId14"/>
    <p:sldLayoutId id="2147483654" r:id="rId15"/>
    <p:sldLayoutId id="2147483655" r:id="rId16"/>
    <p:sldLayoutId id="2147483668" r:id="rId17"/>
  </p:sldLayoutIdLst>
  <p:hf hdr="0" ftr="0" dt="0"/>
  <p:txStyles>
    <p:title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700" b="0" kern="1200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SzPct val="75000"/>
        <a:buFont typeface="Arial" panose="020B0604020202020204" pitchFamily="34" charset="0"/>
        <a:buNone/>
        <a:defRPr sz="1500" b="1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34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bg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68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702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2" userDrawn="1">
          <p15:clr>
            <a:srgbClr val="5ACBF0"/>
          </p15:clr>
        </p15:guide>
        <p15:guide id="2" pos="5059" userDrawn="1">
          <p15:clr>
            <a:srgbClr val="5ACBF0"/>
          </p15:clr>
        </p15:guide>
        <p15:guide id="3" orient="horz" pos="245" userDrawn="1">
          <p15:clr>
            <a:srgbClr val="5ACBF0"/>
          </p15:clr>
        </p15:guide>
        <p15:guide id="4" orient="horz" pos="2700" userDrawn="1">
          <p15:clr>
            <a:srgbClr val="5ACBF0"/>
          </p15:clr>
        </p15:guide>
        <p15:guide id="5" pos="544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7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">
            <a:extLst>
              <a:ext uri="{FF2B5EF4-FFF2-40B4-BE49-F238E27FC236}">
                <a16:creationId xmlns:a16="http://schemas.microsoft.com/office/drawing/2014/main" id="{591F5E70-F6F5-4247-85F2-66AA884FA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48" y="4029732"/>
            <a:ext cx="8218700" cy="334800"/>
          </a:xfrm>
        </p:spPr>
        <p:txBody>
          <a:bodyPr/>
          <a:lstStyle/>
          <a:p>
            <a:r>
              <a:rPr lang="de-DE" altLang="de-DE" sz="4600" b="1" dirty="0">
                <a:solidFill>
                  <a:schemeClr val="bg1"/>
                </a:solidFill>
              </a:rPr>
              <a:t>RUHR UNIVERSITY BOCHUM</a:t>
            </a:r>
            <a:endParaRPr lang="de-DE" sz="4600" b="1" dirty="0">
              <a:solidFill>
                <a:schemeClr val="bg1"/>
              </a:solidFill>
            </a:endParaRPr>
          </a:p>
        </p:txBody>
      </p:sp>
      <p:sp>
        <p:nvSpPr>
          <p:cNvPr id="2" name="Untertitel">
            <a:extLst>
              <a:ext uri="{FF2B5EF4-FFF2-40B4-BE49-F238E27FC236}">
                <a16:creationId xmlns:a16="http://schemas.microsoft.com/office/drawing/2014/main" id="{3F806E7C-E56D-41BC-8AA6-00785CAB756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95536" y="4364532"/>
            <a:ext cx="7560000" cy="324000"/>
          </a:xfrm>
        </p:spPr>
        <p:txBody>
          <a:bodyPr/>
          <a:lstStyle/>
          <a:p>
            <a:r>
              <a:rPr lang="de-DE" altLang="de-DE" sz="1800" b="1" dirty="0">
                <a:solidFill>
                  <a:schemeClr val="bg1"/>
                </a:solidFill>
              </a:rPr>
              <a:t>FACTS &amp; FIGURES</a:t>
            </a:r>
          </a:p>
        </p:txBody>
      </p:sp>
    </p:spTree>
    <p:extLst>
      <p:ext uri="{BB962C8B-B14F-4D97-AF65-F5344CB8AC3E}">
        <p14:creationId xmlns:p14="http://schemas.microsoft.com/office/powerpoint/2010/main" val="66260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tudierende mit Laptops im Austausch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958" y="0"/>
            <a:ext cx="5779042" cy="5143500"/>
          </a:xfrm>
          <a:prstGeom prst="rect">
            <a:avLst/>
          </a:prstGeom>
          <a:effectLst/>
        </p:spPr>
      </p:pic>
      <p:pic>
        <p:nvPicPr>
          <p:cNvPr id="4" name="Bild" descr="Foto Seminarraum, Dozentin vor Tafel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8" y="2566974"/>
            <a:ext cx="3370676" cy="2571750"/>
          </a:xfrm>
          <a:prstGeom prst="rect">
            <a:avLst/>
          </a:prstGeom>
          <a:effectLst/>
        </p:spPr>
      </p:pic>
      <p:pic>
        <p:nvPicPr>
          <p:cNvPr id="5" name="Grafik 4" descr="Mobile Geräte auf Schreibtisch 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64958" cy="2571750"/>
          </a:xfrm>
          <a:prstGeom prst="rect">
            <a:avLst/>
          </a:prstGeom>
          <a:effectLst/>
        </p:spPr>
      </p:pic>
      <p:sp>
        <p:nvSpPr>
          <p:cNvPr id="21" name="Titel 23">
            <a:extLst>
              <a:ext uri="{FF2B5EF4-FFF2-40B4-BE49-F238E27FC236}">
                <a16:creationId xmlns:a16="http://schemas.microsoft.com/office/drawing/2014/main" id="{7EF128B6-18A5-F44D-F623-AE9C70C80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930" y="390619"/>
            <a:ext cx="5122970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LEARNING &amp; TEACHING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E8F02F3-8AA5-643D-7ED1-21313C4F4C47}"/>
              </a:ext>
            </a:extLst>
          </p:cNvPr>
          <p:cNvSpPr txBox="1"/>
          <p:nvPr/>
        </p:nvSpPr>
        <p:spPr>
          <a:xfrm>
            <a:off x="5148064" y="3732252"/>
            <a:ext cx="399593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learn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live, and </a:t>
            </a:r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achieve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together</a:t>
            </a:r>
            <a:endParaRPr lang="de-DE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5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897983"/>
          </a:xfrm>
        </p:spPr>
        <p:txBody>
          <a:bodyPr/>
          <a:lstStyle/>
          <a:p>
            <a: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GUIDING PRINCIPLE:</a:t>
            </a:r>
            <a:b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5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RESEARCH-ORIENTED L&amp;T</a:t>
            </a:r>
            <a:endParaRPr lang="de-DE" sz="25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7532"/>
            <a:ext cx="4176008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by step introduction to and involvement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current research starting 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bachelor level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and self-critical thinking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ndependent thinking and acting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values and social responsibility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interdisciplinary and teamwork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communication …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research modules in all programs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program for research-oriented L&amp;T development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Didactic support for research-oriented L&amp;T</a:t>
            </a:r>
          </a:p>
        </p:txBody>
      </p:sp>
      <p:pic>
        <p:nvPicPr>
          <p:cNvPr id="8" name="Bild 5" descr="Studierende arbeiten an Lapto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396000"/>
            <a:ext cx="378073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55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928536" cy="1023622"/>
          </a:xfrm>
        </p:spPr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MISSION: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LEARN, TO LIVE, AND</a:t>
            </a:r>
            <a:b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ACHIEVE TOGETHER 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999" y="1777500"/>
            <a:ext cx="8172764" cy="3366000"/>
          </a:xfrm>
        </p:spPr>
        <p:txBody>
          <a:bodyPr/>
          <a:lstStyle/>
          <a:p>
            <a:pPr marL="0" lvl="2" indent="0">
              <a:lnSpc>
                <a:spcPts val="1500"/>
              </a:lnSpc>
              <a:buSzPct val="130000"/>
              <a:buNone/>
            </a:pP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involved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L&amp;T: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commissions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student-initiated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spcBef>
                <a:spcPts val="600"/>
              </a:spcBef>
              <a:buClr>
                <a:srgbClr val="8DAE10"/>
              </a:buClr>
              <a:buSzPct val="130000"/>
              <a:buNone/>
              <a:defRPr/>
            </a:pP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003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velopment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L&amp;T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 L&amp;T Center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ZfW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(PSE)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Competences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Division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Optionalbereich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 Center: 15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 Laboratories: 80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1,400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2" indent="0">
              <a:lnSpc>
                <a:spcPts val="1500"/>
              </a:lnSpc>
              <a:buClr>
                <a:schemeClr val="tx2"/>
              </a:buClr>
              <a:buSzPct val="130000"/>
              <a:buNone/>
            </a:pP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1825CE3F-B14A-6BAF-B030-C33CDD85D7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"/>
          <a:stretch>
            <a:fillRect/>
          </a:stretch>
        </p:blipFill>
        <p:spPr>
          <a:xfrm>
            <a:off x="6228184" y="396000"/>
            <a:ext cx="2412580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347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O Wer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88" r="-76"/>
          <a:stretch/>
        </p:blipFill>
        <p:spPr>
          <a:xfrm>
            <a:off x="0" y="656103"/>
            <a:ext cx="3393364" cy="2167168"/>
          </a:xfrm>
          <a:prstGeom prst="rect">
            <a:avLst/>
          </a:prstGeom>
          <a:effectLst/>
        </p:spPr>
      </p:pic>
      <p:pic>
        <p:nvPicPr>
          <p:cNvPr id="6" name="Grafik 5" descr="Labor mit Roboterarm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886" y="0"/>
            <a:ext cx="5776152" cy="5143500"/>
          </a:xfrm>
          <a:prstGeom prst="rect">
            <a:avLst/>
          </a:prstGeom>
          <a:effectLst/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228C2E0-F212-9322-11E8-9B99EEF01D15}"/>
              </a:ext>
            </a:extLst>
          </p:cNvPr>
          <p:cNvSpPr txBox="1"/>
          <p:nvPr/>
        </p:nvSpPr>
        <p:spPr>
          <a:xfrm>
            <a:off x="5652120" y="3732252"/>
            <a:ext cx="3491880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Third </a:t>
            </a:r>
            <a:r>
              <a:rPr lang="de-DE" sz="1500" dirty="0" err="1">
                <a:solidFill>
                  <a:schemeClr val="bg1"/>
                </a:solidFill>
              </a:rPr>
              <a:t>core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task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of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the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university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alongside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reasearch</a:t>
            </a:r>
            <a:r>
              <a:rPr lang="de-DE" sz="1500" dirty="0">
                <a:solidFill>
                  <a:schemeClr val="bg1"/>
                </a:solidFill>
              </a:rPr>
              <a:t> and </a:t>
            </a:r>
            <a:r>
              <a:rPr lang="de-DE" sz="1500" dirty="0" err="1">
                <a:solidFill>
                  <a:schemeClr val="bg1"/>
                </a:solidFill>
              </a:rPr>
              <a:t>teaching</a:t>
            </a:r>
            <a:r>
              <a:rPr lang="de-DE" sz="15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1" name="Grafik 20" descr="Farbfläche">
            <a:extLst>
              <a:ext uri="{FF2B5EF4-FFF2-40B4-BE49-F238E27FC236}">
                <a16:creationId xmlns:a16="http://schemas.microsoft.com/office/drawing/2014/main" id="{72A3B7DB-8B97-6E4C-1B87-E23927DEA8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59924" cy="390618"/>
          </a:xfrm>
          <a:prstGeom prst="rect">
            <a:avLst/>
          </a:prstGeom>
          <a:effectLst/>
        </p:spPr>
      </p:pic>
      <p:sp>
        <p:nvSpPr>
          <p:cNvPr id="22" name="Titel 23">
            <a:extLst>
              <a:ext uri="{FF2B5EF4-FFF2-40B4-BE49-F238E27FC236}">
                <a16:creationId xmlns:a16="http://schemas.microsoft.com/office/drawing/2014/main" id="{8D57A99E-064F-AFFB-9933-3BA809D8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9"/>
            <a:ext cx="4474898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TRANSFER</a:t>
            </a:r>
          </a:p>
        </p:txBody>
      </p:sp>
      <p:pic>
        <p:nvPicPr>
          <p:cNvPr id="4" name="Inhaltsplatzhalter 3" descr="Luftbild RUB Campus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1" y="2808000"/>
            <a:ext cx="3355963" cy="23355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009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&amp;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854104"/>
            <a:ext cx="4104000" cy="309391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WORLDFACTORY Start-up Center (WSC)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Nurturing entrepreneurship at an early stage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knowledge transfer and interaction with society 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FACE@RUB: targeting female academic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entrepreneurs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de-DE" sz="1400" baseline="300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Ranking of transfer-friendly German Universities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81F67B-CBC4-4BA0-ACC4-AF5361C5B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Bild">
            <a:extLst>
              <a:ext uri="{FF2B5EF4-FFF2-40B4-BE49-F238E27FC236}">
                <a16:creationId xmlns:a16="http://schemas.microsoft.com/office/drawing/2014/main" id="{C07FE3E3-9753-4FF7-1F1E-4FC3D0C931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730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D0EF695C-0D64-A67D-C3A5-67CC6964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BROADLY NETWORKED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CROSS-DISCIPLINARY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CC955-7C88-2139-660C-90B1654051AB}"/>
              </a:ext>
            </a:extLst>
          </p:cNvPr>
          <p:cNvSpPr txBox="1"/>
          <p:nvPr/>
        </p:nvSpPr>
        <p:spPr>
          <a:xfrm rot="21143993">
            <a:off x="5767263" y="861190"/>
            <a:ext cx="1081527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Strategic partnerships as long-term collaborations</a:t>
            </a:r>
            <a:endParaRPr lang="de-DE" sz="1013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EB4184-392D-D087-C4B6-912BB1BB20A2}"/>
              </a:ext>
            </a:extLst>
          </p:cNvPr>
          <p:cNvSpPr txBox="1"/>
          <p:nvPr/>
        </p:nvSpPr>
        <p:spPr>
          <a:xfrm rot="21143993">
            <a:off x="7021119" y="537038"/>
            <a:ext cx="1598103" cy="1027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</a:t>
            </a:r>
            <a:r>
              <a:rPr lang="en-US" sz="1013" dirty="0" err="1">
                <a:solidFill>
                  <a:schemeClr val="tx2"/>
                </a:solidFill>
              </a:rPr>
              <a:t>etting</a:t>
            </a:r>
            <a:r>
              <a:rPr lang="en-US" sz="1013" dirty="0">
                <a:solidFill>
                  <a:schemeClr val="tx2"/>
                </a:solidFill>
              </a:rPr>
              <a:t> new standards</a:t>
            </a:r>
            <a:br>
              <a:rPr lang="en-US" sz="1013" dirty="0">
                <a:solidFill>
                  <a:schemeClr val="tx2"/>
                </a:solidFill>
              </a:rPr>
            </a:br>
            <a:r>
              <a:rPr lang="en-US" sz="1013" dirty="0">
                <a:solidFill>
                  <a:schemeClr val="tx2"/>
                </a:solidFill>
              </a:rPr>
              <a:t>in research, education, the promotion of early career researchers, transfer and social responsibility.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22" name="Grafik 21" descr="Logo Univercity">
            <a:extLst>
              <a:ext uri="{FF2B5EF4-FFF2-40B4-BE49-F238E27FC236}">
                <a16:creationId xmlns:a16="http://schemas.microsoft.com/office/drawing/2014/main" id="{03B930E5-6B0F-BB33-53D4-E514940CC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99" y="1851670"/>
            <a:ext cx="2015999" cy="2441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CEAE41F-72B6-0C2E-9327-7AC98D0679AC}"/>
              </a:ext>
            </a:extLst>
          </p:cNvPr>
          <p:cNvSpPr txBox="1"/>
          <p:nvPr/>
        </p:nvSpPr>
        <p:spPr>
          <a:xfrm>
            <a:off x="493199" y="2033792"/>
            <a:ext cx="93563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46470-A0E3-53CD-F876-371A34B39AEB}"/>
              </a:ext>
            </a:extLst>
          </p:cNvPr>
          <p:cNvSpPr txBox="1"/>
          <p:nvPr/>
        </p:nvSpPr>
        <p:spPr>
          <a:xfrm>
            <a:off x="1387471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endParaRPr lang="de-DE" dirty="0"/>
          </a:p>
        </p:txBody>
      </p:sp>
      <p:pic>
        <p:nvPicPr>
          <p:cNvPr id="24" name="Grafik 23" descr="Rollup der UA Ruhr vor dem Audimax">
            <a:extLst>
              <a:ext uri="{FF2B5EF4-FFF2-40B4-BE49-F238E27FC236}">
                <a16:creationId xmlns:a16="http://schemas.microsoft.com/office/drawing/2014/main" id="{0AE81C04-5CDF-2A79-1B59-A5C96C6D89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700" y="1851671"/>
            <a:ext cx="2015999" cy="24469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1A9C207-9137-44B6-DCCD-0260175580C1}"/>
              </a:ext>
            </a:extLst>
          </p:cNvPr>
          <p:cNvSpPr txBox="1"/>
          <p:nvPr/>
        </p:nvSpPr>
        <p:spPr>
          <a:xfrm>
            <a:off x="2535700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94D3CFC-051F-F9D0-8B72-BF713152563F}"/>
              </a:ext>
            </a:extLst>
          </p:cNvPr>
          <p:cNvSpPr txBox="1"/>
          <p:nvPr/>
        </p:nvSpPr>
        <p:spPr>
          <a:xfrm>
            <a:off x="369064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 RUHR</a:t>
            </a:r>
            <a:endParaRPr lang="de-DE" b="1" dirty="0"/>
          </a:p>
        </p:txBody>
      </p:sp>
      <p:pic>
        <p:nvPicPr>
          <p:cNvPr id="20" name="Grafik 19" descr="Fahnen auf dem RUB Campus">
            <a:extLst>
              <a:ext uri="{FF2B5EF4-FFF2-40B4-BE49-F238E27FC236}">
                <a16:creationId xmlns:a16="http://schemas.microsoft.com/office/drawing/2014/main" id="{929203E6-CC99-EF0F-3074-918C41D2D4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201" y="1851670"/>
            <a:ext cx="2015999" cy="242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BA4787B-7B39-0599-E589-A34347D14754}"/>
              </a:ext>
            </a:extLst>
          </p:cNvPr>
          <p:cNvSpPr txBox="1"/>
          <p:nvPr/>
        </p:nvSpPr>
        <p:spPr>
          <a:xfrm>
            <a:off x="4578201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83E71A2-6783-CCE6-9A09-E8DAA62A8E12}"/>
              </a:ext>
            </a:extLst>
          </p:cNvPr>
          <p:cNvSpPr txBox="1"/>
          <p:nvPr/>
        </p:nvSpPr>
        <p:spPr>
          <a:xfrm>
            <a:off x="611326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</a:t>
            </a:r>
            <a:endParaRPr lang="de-DE" b="1" dirty="0"/>
          </a:p>
        </p:txBody>
      </p:sp>
      <p:pic>
        <p:nvPicPr>
          <p:cNvPr id="26" name="Grafik 25" descr="Weltkarte">
            <a:extLst>
              <a:ext uri="{FF2B5EF4-FFF2-40B4-BE49-F238E27FC236}">
                <a16:creationId xmlns:a16="http://schemas.microsoft.com/office/drawing/2014/main" id="{86344D63-0278-8D99-F07E-FED185B56D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702" y="1851670"/>
            <a:ext cx="2015999" cy="2434645"/>
          </a:xfrm>
          <a:prstGeom prst="rect">
            <a:avLst/>
          </a:prstGeom>
          <a:solidFill>
            <a:schemeClr val="bg1">
              <a:alpha val="84614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F662D3C-613F-F0FE-C17D-67C09DE343CD}"/>
              </a:ext>
            </a:extLst>
          </p:cNvPr>
          <p:cNvSpPr txBox="1"/>
          <p:nvPr/>
        </p:nvSpPr>
        <p:spPr>
          <a:xfrm>
            <a:off x="6620702" y="2033792"/>
            <a:ext cx="1288816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18C291B-A917-9028-39AF-D152FF20EF46}"/>
              </a:ext>
            </a:extLst>
          </p:cNvPr>
          <p:cNvSpPr txBox="1"/>
          <p:nvPr/>
        </p:nvSpPr>
        <p:spPr>
          <a:xfrm>
            <a:off x="8153034" y="4299942"/>
            <a:ext cx="618643" cy="300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WUN</a:t>
            </a:r>
            <a:endParaRPr lang="de-DE" b="1" dirty="0"/>
          </a:p>
        </p:txBody>
      </p:sp>
      <p:sp>
        <p:nvSpPr>
          <p:cNvPr id="5" name="Foliennummer">
            <a:extLst>
              <a:ext uri="{FF2B5EF4-FFF2-40B4-BE49-F238E27FC236}">
                <a16:creationId xmlns:a16="http://schemas.microsoft.com/office/drawing/2014/main" id="{5E49468A-F828-FE62-E1BD-A268CB91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1135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UNIVERCITY BOCHUM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the “City of Science” Bochum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Bochum is a unique format of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cooperation in Germany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Partners: the city of Bochum,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 universities represented in Bochum,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national research institutes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transfer topics, knowledge-based urban development and cooperation and outreach to society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564751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b="1" dirty="0">
                <a:solidFill>
                  <a:schemeClr val="tx2"/>
                </a:solidFill>
              </a:rPr>
              <a:t>Total </a:t>
            </a:r>
            <a:r>
              <a:rPr lang="de-DE" sz="1013" b="1" dirty="0" err="1">
                <a:solidFill>
                  <a:schemeClr val="tx2"/>
                </a:solidFill>
              </a:rPr>
              <a:t>amount</a:t>
            </a:r>
            <a:r>
              <a:rPr lang="de-DE" sz="1013" b="1" dirty="0">
                <a:solidFill>
                  <a:schemeClr val="tx2"/>
                </a:solidFill>
              </a:rPr>
              <a:t> </a:t>
            </a:r>
            <a:r>
              <a:rPr lang="de-DE" sz="1013" b="1" dirty="0" err="1">
                <a:solidFill>
                  <a:schemeClr val="tx2"/>
                </a:solidFill>
              </a:rPr>
              <a:t>of</a:t>
            </a:r>
            <a:r>
              <a:rPr lang="de-DE" sz="1013" b="1" dirty="0">
                <a:solidFill>
                  <a:schemeClr val="tx2"/>
                </a:solidFill>
              </a:rPr>
              <a:t> </a:t>
            </a:r>
            <a:r>
              <a:rPr lang="de-DE" sz="1013" b="1" dirty="0" err="1">
                <a:solidFill>
                  <a:schemeClr val="tx2"/>
                </a:solidFill>
              </a:rPr>
              <a:t>students</a:t>
            </a:r>
            <a:r>
              <a:rPr lang="de-DE" sz="1013" b="1" dirty="0">
                <a:solidFill>
                  <a:schemeClr val="tx2"/>
                </a:solidFill>
              </a:rPr>
              <a:t> in Bochum:</a:t>
            </a:r>
            <a:br>
              <a:rPr lang="de-DE" sz="1013" b="1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~ 56,000!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7"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F6E68F-66A4-F91C-BC47-9DF5078C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1105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ALLIANCE RUHR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49"/>
            <a:ext cx="4968096" cy="361548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at Germany’s largest academic hub: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100,000 students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16,000 graduates and more than 1,000 doctorates granted each year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9,500 academic staff, incl. almost 1,300 full professors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Approx. € 440 million third-party funds every year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100 joint projects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joint study programs and professorships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liaison offices abroad (Eastern Europe/Central Asia, North America, Latin America)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joint Research Academy for early career researchers 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Transfer Ltd.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7471123" y="3996799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Research Focus </a:t>
            </a:r>
            <a:r>
              <a:rPr lang="de-DE" sz="1013" dirty="0" err="1">
                <a:solidFill>
                  <a:schemeClr val="tx2"/>
                </a:solidFill>
              </a:rPr>
              <a:t>bundled</a:t>
            </a:r>
            <a:r>
              <a:rPr lang="de-DE" sz="1013" dirty="0">
                <a:solidFill>
                  <a:schemeClr val="tx2"/>
                </a:solidFill>
              </a:rPr>
              <a:t> in 5 </a:t>
            </a:r>
            <a:r>
              <a:rPr lang="de-DE" sz="1013" dirty="0" err="1">
                <a:solidFill>
                  <a:schemeClr val="tx2"/>
                </a:solidFill>
              </a:rPr>
              <a:t>topics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(</a:t>
            </a:r>
            <a:r>
              <a:rPr lang="de-DE" sz="1013" dirty="0" err="1">
                <a:solidFill>
                  <a:schemeClr val="tx2"/>
                </a:solidFill>
              </a:rPr>
              <a:t>see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below</a:t>
            </a:r>
            <a:r>
              <a:rPr lang="de-DE" sz="1013" dirty="0">
                <a:solidFill>
                  <a:schemeClr val="tx2"/>
                </a:solidFill>
              </a:rPr>
              <a:t> …)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B05F8B-AE5C-7996-41DB-158752AB2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53F88F9-7476-06AB-AD7C-0936AFEA2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8024" y="669583"/>
            <a:ext cx="4355976" cy="3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6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8AFD8097-B510-95AF-778B-9EA3A566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453155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ALLIANCE RUHR</a:t>
            </a:r>
            <a:endParaRPr lang="de-DE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B176F379-8461-B8FD-12B1-C0C69158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0453"/>
            <a:ext cx="4680883" cy="3366000"/>
          </a:xfrm>
        </p:spPr>
        <p:txBody>
          <a:bodyPr/>
          <a:lstStyle/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r>
              <a:rPr lang="de-DE" altLang="de-DE" sz="1400" dirty="0">
                <a:solidFill>
                  <a:srgbClr val="003560"/>
                </a:solidFill>
              </a:rPr>
              <a:t>World </a:t>
            </a:r>
            <a:r>
              <a:rPr lang="de-DE" altLang="de-DE" sz="1400" dirty="0" err="1">
                <a:solidFill>
                  <a:srgbClr val="003560"/>
                </a:solidFill>
              </a:rPr>
              <a:t>class</a:t>
            </a:r>
            <a:r>
              <a:rPr lang="de-DE" altLang="de-DE" sz="1400" dirty="0">
                <a:solidFill>
                  <a:srgbClr val="003560"/>
                </a:solidFill>
              </a:rPr>
              <a:t> </a:t>
            </a:r>
            <a:r>
              <a:rPr lang="de-DE" altLang="de-DE" sz="1400" dirty="0" err="1">
                <a:solidFill>
                  <a:srgbClr val="003560"/>
                </a:solidFill>
              </a:rPr>
              <a:t>research</a:t>
            </a:r>
            <a:r>
              <a:rPr lang="de-DE" altLang="de-DE" sz="1400" dirty="0">
                <a:solidFill>
                  <a:srgbClr val="003560"/>
                </a:solidFill>
              </a:rPr>
              <a:t> on global </a:t>
            </a:r>
            <a:r>
              <a:rPr lang="de-DE" altLang="de-DE" sz="1400" dirty="0" err="1">
                <a:solidFill>
                  <a:srgbClr val="003560"/>
                </a:solidFill>
              </a:rPr>
              <a:t>challenges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 err="1">
                <a:solidFill>
                  <a:srgbClr val="003560"/>
                </a:solidFill>
              </a:rPr>
              <a:t>organized</a:t>
            </a:r>
            <a:r>
              <a:rPr lang="de-DE" altLang="de-DE" sz="1400" dirty="0">
                <a:solidFill>
                  <a:srgbClr val="003560"/>
                </a:solidFill>
              </a:rPr>
              <a:t> in </a:t>
            </a:r>
            <a:r>
              <a:rPr lang="de-DE" altLang="de-DE" sz="1400" dirty="0" err="1">
                <a:solidFill>
                  <a:srgbClr val="003560"/>
                </a:solidFill>
              </a:rPr>
              <a:t>four</a:t>
            </a:r>
            <a:r>
              <a:rPr lang="de-DE" altLang="de-DE" sz="1400" dirty="0">
                <a:solidFill>
                  <a:srgbClr val="003560"/>
                </a:solidFill>
              </a:rPr>
              <a:t> Research Centers and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 err="1">
                <a:solidFill>
                  <a:srgbClr val="003560"/>
                </a:solidFill>
              </a:rPr>
              <a:t>one</a:t>
            </a:r>
            <a:r>
              <a:rPr lang="de-DE" altLang="de-DE" sz="1400" dirty="0">
                <a:solidFill>
                  <a:srgbClr val="003560"/>
                </a:solidFill>
              </a:rPr>
              <a:t> College:</a:t>
            </a:r>
          </a:p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endParaRPr lang="de-DE" altLang="de-DE" sz="1400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One Health Ruhr – from Molecules to Systems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Chemical Sciences and Sustainability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Trustworthy Data Science and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Future Energy Materials and Systems</a:t>
            </a:r>
            <a:endParaRPr lang="en-US" altLang="de-DE" sz="1400" b="1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College for Social Sciences and Humanities</a:t>
            </a:r>
          </a:p>
          <a:p>
            <a:pPr marL="0" lvl="2" indent="0">
              <a:lnSpc>
                <a:spcPct val="100000"/>
              </a:lnSpc>
              <a:buClr>
                <a:srgbClr val="003560"/>
              </a:buClr>
              <a:buNone/>
              <a:defRPr/>
            </a:pPr>
            <a:r>
              <a:rPr lang="en-US" sz="1400" dirty="0">
                <a:solidFill>
                  <a:srgbClr val="003560"/>
                </a:solidFill>
              </a:rPr>
              <a:t>together with the University of Duisburg Essen</a:t>
            </a:r>
            <a:br>
              <a:rPr lang="en-US" sz="1400" dirty="0">
                <a:solidFill>
                  <a:srgbClr val="003560"/>
                </a:solidFill>
              </a:rPr>
            </a:br>
            <a:r>
              <a:rPr lang="en-US" sz="1400" dirty="0">
                <a:solidFill>
                  <a:srgbClr val="003560"/>
                </a:solidFill>
              </a:rPr>
              <a:t>and TU Dortmund University</a:t>
            </a:r>
            <a:endParaRPr lang="de-DE" sz="1400" dirty="0">
              <a:solidFill>
                <a:srgbClr val="00356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202A699-5AC3-E416-3727-6C929D63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 descr="Science Cloud der UA Ruhr">
            <a:extLst>
              <a:ext uri="{FF2B5EF4-FFF2-40B4-BE49-F238E27FC236}">
                <a16:creationId xmlns:a16="http://schemas.microsoft.com/office/drawing/2014/main" id="{186C0B1D-150D-544D-3126-893E662EC5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04095"/>
            <a:ext cx="4068763" cy="38902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AA2111B-6130-2789-7A42-B7ED87BEAA06}"/>
              </a:ext>
            </a:extLst>
          </p:cNvPr>
          <p:cNvSpPr txBox="1"/>
          <p:nvPr/>
        </p:nvSpPr>
        <p:spPr>
          <a:xfrm rot="21143993">
            <a:off x="3359384" y="4004036"/>
            <a:ext cx="1418758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Funded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with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b="1" dirty="0">
                <a:solidFill>
                  <a:schemeClr val="tx2"/>
                </a:solidFill>
              </a:rPr>
              <a:t>48 Mio. € </a:t>
            </a:r>
            <a:r>
              <a:rPr lang="de-DE" sz="1013" b="1" dirty="0" err="1">
                <a:solidFill>
                  <a:schemeClr val="tx2"/>
                </a:solidFill>
              </a:rPr>
              <a:t>annually</a:t>
            </a:r>
            <a:br>
              <a:rPr lang="de-DE" sz="1013" b="1" dirty="0">
                <a:solidFill>
                  <a:schemeClr val="tx2"/>
                </a:solidFill>
              </a:rPr>
            </a:b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the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state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North Rhine-</a:t>
            </a:r>
            <a:r>
              <a:rPr lang="de-DE" sz="1013" dirty="0" err="1">
                <a:solidFill>
                  <a:schemeClr val="tx2"/>
                </a:solidFill>
              </a:rPr>
              <a:t>Westphalia</a:t>
            </a:r>
            <a:r>
              <a:rPr lang="de-DE" sz="1013" dirty="0">
                <a:solidFill>
                  <a:schemeClr val="tx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19034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1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EUROPEAN UNIVERSITY OF CITIES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POST-INDUSTRIAL TRANSITION: UNIC 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95270"/>
            <a:ext cx="5832192" cy="312069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a European university network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nternational consortium of 10 universities,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located in 10 post-industrial European cities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Aims: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of student and staff exchange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teaching, research and transfer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Co-</a:t>
            </a:r>
            <a:r>
              <a:rPr lang="de-DE" sz="1400" dirty="0" err="1"/>
              <a:t>production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knowledge</a:t>
            </a:r>
            <a:r>
              <a:rPr lang="de-DE" sz="1400" dirty="0"/>
              <a:t> in </a:t>
            </a:r>
            <a:r>
              <a:rPr lang="de-DE" sz="1400" dirty="0" err="1"/>
              <a:t>CityLabs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Citizens‘ and </a:t>
            </a:r>
            <a:r>
              <a:rPr lang="de-DE" sz="1400" dirty="0" err="1"/>
              <a:t>cities</a:t>
            </a:r>
            <a:r>
              <a:rPr lang="de-DE" sz="1400" dirty="0"/>
              <a:t>‘ </a:t>
            </a:r>
            <a:r>
              <a:rPr lang="de-DE" sz="1400" dirty="0" err="1"/>
              <a:t>direct</a:t>
            </a:r>
            <a:r>
              <a:rPr lang="de-DE" sz="1400" dirty="0"/>
              <a:t> </a:t>
            </a:r>
            <a:r>
              <a:rPr lang="de-DE" sz="1400" dirty="0" err="1"/>
              <a:t>involvement</a:t>
            </a:r>
            <a:r>
              <a:rPr lang="de-DE" sz="1400" dirty="0"/>
              <a:t> in </a:t>
            </a:r>
            <a:r>
              <a:rPr lang="de-DE" sz="1400" dirty="0" err="1"/>
              <a:t>research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Key </a:t>
            </a:r>
            <a:r>
              <a:rPr lang="de-DE" sz="1400" dirty="0" err="1"/>
              <a:t>impact</a:t>
            </a:r>
            <a:r>
              <a:rPr lang="de-DE" sz="1400" dirty="0"/>
              <a:t> </a:t>
            </a:r>
            <a:r>
              <a:rPr lang="de-DE" sz="1400" dirty="0" err="1"/>
              <a:t>areas</a:t>
            </a:r>
            <a:r>
              <a:rPr lang="de-DE" sz="1400" dirty="0"/>
              <a:t>: Virtual Exchange,</a:t>
            </a:r>
            <a:br>
              <a:rPr lang="de-DE" sz="1400" dirty="0"/>
            </a:br>
            <a:r>
              <a:rPr lang="de-DE" sz="1400" dirty="0" err="1"/>
              <a:t>Diversity</a:t>
            </a:r>
            <a:r>
              <a:rPr lang="de-DE" sz="1400" dirty="0"/>
              <a:t> </a:t>
            </a:r>
            <a:r>
              <a:rPr lang="de-DE" sz="1400" dirty="0" err="1"/>
              <a:t>education</a:t>
            </a:r>
            <a:r>
              <a:rPr lang="de-DE" sz="1400" dirty="0"/>
              <a:t>, Urban Studies/Development,</a:t>
            </a:r>
            <a:br>
              <a:rPr lang="de-DE" sz="1400" dirty="0"/>
            </a:br>
            <a:r>
              <a:rPr lang="de-DE" sz="1400" dirty="0" err="1"/>
              <a:t>Engaged</a:t>
            </a:r>
            <a:r>
              <a:rPr lang="de-DE" sz="1400" dirty="0"/>
              <a:t> Research, City </a:t>
            </a:r>
            <a:r>
              <a:rPr lang="de-DE" sz="1400" dirty="0" err="1"/>
              <a:t>Cooperation</a:t>
            </a:r>
            <a:endParaRPr lang="de-DE" sz="14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DBA74A-F9CE-1FE6-1F7D-ABBA9D1C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 descr="Europa Karte">
            <a:extLst>
              <a:ext uri="{FF2B5EF4-FFF2-40B4-BE49-F238E27FC236}">
                <a16:creationId xmlns:a16="http://schemas.microsoft.com/office/drawing/2014/main" id="{F0EF31CD-D4E5-B0D1-48A3-AC5E2E54B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2608" y="1029506"/>
            <a:ext cx="3707904" cy="360543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FC374A9-880C-4A1C-EA9B-557CAB0F5D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253371"/>
            <a:ext cx="1403628" cy="7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3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52BE8065-DCB2-F562-BB93-F283AE16DC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PROFILE</a:t>
            </a:r>
            <a:endParaRPr lang="de-DE" b="1" dirty="0"/>
          </a:p>
        </p:txBody>
      </p:sp>
      <p:sp>
        <p:nvSpPr>
          <p:cNvPr id="3" name="Folientext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55454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E</a:t>
            </a: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stablished as the first new university</a:t>
            </a:r>
            <a:b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in the Federal Republic of Germany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I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nauguration in 1965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Founded</a:t>
            </a: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as</a:t>
            </a: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a </a:t>
            </a:r>
            <a:r>
              <a:rPr lang="de-DE" altLang="de-DE" sz="1400" i="1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reform</a:t>
            </a:r>
            <a:r>
              <a:rPr lang="de-DE" altLang="de-DE" sz="1400" i="1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i="1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university</a:t>
            </a:r>
            <a:endParaRPr lang="de-DE" altLang="de-DE" sz="1400" b="0" i="1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T</a:t>
            </a: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oday one of the 10 largest German universities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P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owerful and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optimally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networked</a:t>
            </a:r>
            <a:b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research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hub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C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utting-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edge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research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linked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to</a:t>
            </a:r>
            <a:b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de-DE" sz="1400" dirty="0" err="1">
                <a:latin typeface="+mj-lt"/>
              </a:rPr>
              <a:t>research-oriented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teaching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de-DE" sz="1400" dirty="0">
              <a:latin typeface="+mj-lt"/>
            </a:endParaRPr>
          </a:p>
        </p:txBody>
      </p:sp>
      <p:pic>
        <p:nvPicPr>
          <p:cNvPr id="8" name="Bild" descr="Audimax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Foliennummer">
            <a:extLst>
              <a:ext uri="{FF2B5EF4-FFF2-40B4-BE49-F238E27FC236}">
                <a16:creationId xmlns:a16="http://schemas.microsoft.com/office/drawing/2014/main" id="{3D11CD25-63E6-DF10-C1A1-8C674013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1143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UNIVERSITIES NETWORK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8424480" cy="389386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with global like-minded partners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universities, 6 continents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Renowned international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of comprehensive,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research-intensive universities: all 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disciplines at RUB can benefit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distinctive international research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collaborations directed at problems of global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significance and with a focus on the global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Development Goals (SDGs)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the next generation of dedicated 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scientists with special support schemes for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career researchers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F298EF0-84CB-124A-9CDA-CFD95B9E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A27B21-891E-56C7-D6D5-3628B83B23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87" y="956990"/>
            <a:ext cx="616254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10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Farbige Würfel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" y="0"/>
            <a:ext cx="4134748" cy="2571749"/>
          </a:xfrm>
          <a:prstGeom prst="rect">
            <a:avLst/>
          </a:prstGeom>
          <a:effectLst/>
        </p:spPr>
      </p:pic>
      <p:pic>
        <p:nvPicPr>
          <p:cNvPr id="5" name="Grafik 4" descr="Kleine Figuren auf einem aufgeschlagenen Buch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571749"/>
            <a:ext cx="4067945" cy="2571750"/>
          </a:xfrm>
          <a:prstGeom prst="rect">
            <a:avLst/>
          </a:prstGeom>
          <a:effectLst/>
        </p:spPr>
      </p:pic>
      <p:pic>
        <p:nvPicPr>
          <p:cNvPr id="6" name="Grafik 5" descr="Audimax im Frühling mit Blumen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0"/>
            <a:ext cx="5076056" cy="5143499"/>
          </a:xfrm>
          <a:prstGeom prst="rect">
            <a:avLst/>
          </a:prstGeom>
          <a:effectLst/>
        </p:spPr>
      </p:pic>
      <p:sp>
        <p:nvSpPr>
          <p:cNvPr id="23" name="Titel 23">
            <a:extLst>
              <a:ext uri="{FF2B5EF4-FFF2-40B4-BE49-F238E27FC236}">
                <a16:creationId xmlns:a16="http://schemas.microsoft.com/office/drawing/2014/main" id="{28AD64AB-8947-A560-13A2-2F243F8D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9"/>
            <a:ext cx="4834938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STRATEGIC</a:t>
            </a:r>
            <a:br>
              <a:rPr lang="de-DE" sz="5500" b="1" dirty="0">
                <a:solidFill>
                  <a:schemeClr val="tx2"/>
                </a:solidFill>
              </a:rPr>
            </a:br>
            <a:r>
              <a:rPr lang="de-DE" sz="5500" b="1" dirty="0">
                <a:solidFill>
                  <a:schemeClr val="tx2"/>
                </a:solidFill>
              </a:rPr>
              <a:t>TOPICS</a:t>
            </a:r>
          </a:p>
        </p:txBody>
      </p:sp>
      <p:sp>
        <p:nvSpPr>
          <p:cNvPr id="21" name="Titel 23">
            <a:extLst>
              <a:ext uri="{FF2B5EF4-FFF2-40B4-BE49-F238E27FC236}">
                <a16:creationId xmlns:a16="http://schemas.microsoft.com/office/drawing/2014/main" id="{E448D7BB-38FA-E48B-229C-DAE4AA622A95}"/>
              </a:ext>
            </a:extLst>
          </p:cNvPr>
          <p:cNvSpPr txBox="1">
            <a:spLocks/>
          </p:cNvSpPr>
          <p:nvPr/>
        </p:nvSpPr>
        <p:spPr>
          <a:xfrm>
            <a:off x="-633380" y="2062434"/>
            <a:ext cx="5205380" cy="43646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wrap="square" lIns="90000" tIns="0" rIns="144000" bIns="36000" rtlCol="0" anchor="t" anchorCtr="0">
            <a:sp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45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de-DE" sz="2500" dirty="0"/>
              <a:t>CROSS-CUTTING ISSUES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86AE8DD-5954-0AFC-5BE5-C3DCFC5B1F49}"/>
              </a:ext>
            </a:extLst>
          </p:cNvPr>
          <p:cNvSpPr txBox="1"/>
          <p:nvPr/>
        </p:nvSpPr>
        <p:spPr>
          <a:xfrm>
            <a:off x="5158833" y="3739536"/>
            <a:ext cx="3995936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Sustainability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Diversity</a:t>
            </a:r>
            <a:r>
              <a:rPr lang="de-DE" sz="1500" dirty="0">
                <a:solidFill>
                  <a:schemeClr val="bg1"/>
                </a:solidFill>
              </a:rPr>
              <a:t>,</a:t>
            </a:r>
            <a:br>
              <a:rPr lang="de-DE" sz="1500" dirty="0">
                <a:solidFill>
                  <a:schemeClr val="bg1"/>
                </a:solidFill>
              </a:rPr>
            </a:br>
            <a:r>
              <a:rPr lang="de-DE" sz="1500" dirty="0" err="1">
                <a:solidFill>
                  <a:schemeClr val="bg1"/>
                </a:solidFill>
              </a:rPr>
              <a:t>Internationalization</a:t>
            </a:r>
            <a:r>
              <a:rPr lang="de-DE" sz="1500" dirty="0">
                <a:solidFill>
                  <a:schemeClr val="bg1"/>
                </a:solidFill>
              </a:rPr>
              <a:t> …and </a:t>
            </a:r>
            <a:r>
              <a:rPr lang="de-DE" sz="1500" dirty="0" err="1">
                <a:solidFill>
                  <a:schemeClr val="bg1"/>
                </a:solidFill>
              </a:rPr>
              <a:t>Digitalization</a:t>
            </a:r>
            <a:r>
              <a:rPr lang="de-DE" sz="15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62687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 is RUB’s greatest strength!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aking Diversity </a:t>
            </a: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visible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Sense of Belonging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Combating any kind of discrimination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Promoting talent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Spirit of mutual appreciation and respect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Equal opportunities in research, study and administration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amily-friendly environment</a:t>
            </a: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486813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Successful</a:t>
            </a:r>
            <a:r>
              <a:rPr lang="de-DE" sz="1013" dirty="0">
                <a:solidFill>
                  <a:schemeClr val="tx2"/>
                </a:solidFill>
              </a:rPr>
              <a:t> Audit "Shaping </a:t>
            </a:r>
            <a:r>
              <a:rPr lang="de-DE" sz="1013" dirty="0" err="1">
                <a:solidFill>
                  <a:schemeClr val="tx2"/>
                </a:solidFill>
              </a:rPr>
              <a:t>Diversity</a:t>
            </a:r>
            <a:r>
              <a:rPr lang="de-DE" sz="1013" dirty="0">
                <a:solidFill>
                  <a:schemeClr val="tx2"/>
                </a:solidFill>
              </a:rPr>
              <a:t>" 2022-2025 </a:t>
            </a: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Stifterverband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250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Tangible commitment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Strategy: “Sustainable 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2030”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campus development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as a major objective in the upcoming years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Task Force and Campus-wide Sustainability Office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and sustainability officer of the rectorate: Prof. Dr. Andreas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Löschel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19221" y="3713744"/>
            <a:ext cx="1736761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Sustainability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is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one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six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fields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action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en-US" sz="1013" dirty="0">
                <a:solidFill>
                  <a:schemeClr val="tx2"/>
                </a:solidFill>
              </a:rPr>
              <a:t>stipulated by the university development plan!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 descr="Audimax mit Blum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5576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03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28949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avenues for teaching, research and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of Artificial intelligence in higher education (chances vs. challenges)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Facilitation of organization of student lifecycle (from enrolment to diploma to alumni support)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New, lean administration processes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In-depth research of effects, chances, risks, 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digitalization in 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academic fields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Strategy 2025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05311" y="3794917"/>
            <a:ext cx="2000144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Digital technologies render research, education, study, and administration more flexible, structured and simple!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 descr="Mobile Geräte mit RUB Socialmedia Kanäl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4675188" y="388938"/>
            <a:ext cx="3967162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6823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320024" cy="352595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through international networks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 Strategy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International 2030”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University-wide partnerships +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Faculty and Scientific cooperation agreements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350 Erasmus partner universities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throughout Europe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Transnational university cooperations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Research School: Internationalization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for Early Career Researchers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Without Borders: projects with outreach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refugees and scholars or students at risk</a:t>
            </a: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 dirty="0"/>
              <a:t> </a:t>
            </a:r>
          </a:p>
        </p:txBody>
      </p:sp>
      <p:pic>
        <p:nvPicPr>
          <p:cNvPr id="6" name="Bild 5" descr="Weltkarte aus Stecknadeln, verbunden durch Fäden">
            <a:extLst>
              <a:ext uri="{FF2B5EF4-FFF2-40B4-BE49-F238E27FC236}">
                <a16:creationId xmlns:a16="http://schemas.microsoft.com/office/drawing/2014/main" id="{2BDA7C2C-9A2D-05E6-06FC-F62596A8DC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48" y="401394"/>
            <a:ext cx="3636683" cy="38848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F2768A9-CC44-78BF-0F65-E6830B97A8E9}"/>
              </a:ext>
            </a:extLst>
          </p:cNvPr>
          <p:cNvSpPr txBox="1"/>
          <p:nvPr/>
        </p:nvSpPr>
        <p:spPr>
          <a:xfrm rot="21143993">
            <a:off x="3269261" y="4197305"/>
            <a:ext cx="1665871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Permanent international exchange with universities, research institutes and networks!</a:t>
            </a:r>
          </a:p>
        </p:txBody>
      </p:sp>
    </p:spTree>
    <p:extLst>
      <p:ext uri="{BB962C8B-B14F-4D97-AF65-F5344CB8AC3E}">
        <p14:creationId xmlns:p14="http://schemas.microsoft.com/office/powerpoint/2010/main" val="1776471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 descr="Chinesischer Garten, RUB">
            <a:extLst>
              <a:ext uri="{FF2B5EF4-FFF2-40B4-BE49-F238E27FC236}">
                <a16:creationId xmlns:a16="http://schemas.microsoft.com/office/drawing/2014/main" id="{9167C69C-EBEE-A56E-5DDD-72566B9CFE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15"/>
          <a:stretch/>
        </p:blipFill>
        <p:spPr>
          <a:xfrm>
            <a:off x="6441" y="2235011"/>
            <a:ext cx="5268019" cy="2909462"/>
          </a:xfrm>
          <a:prstGeom prst="rect">
            <a:avLst/>
          </a:prstGeom>
          <a:effectLst/>
        </p:spPr>
      </p:pic>
      <p:grpSp>
        <p:nvGrpSpPr>
          <p:cNvPr id="21" name="Gruppieren 20" descr="Gruppe von Bildern aus Bochum">
            <a:extLst>
              <a:ext uri="{FF2B5EF4-FFF2-40B4-BE49-F238E27FC236}">
                <a16:creationId xmlns:a16="http://schemas.microsoft.com/office/drawing/2014/main" id="{E1B8A624-D68D-234D-3483-B583A6C18B25}"/>
              </a:ext>
            </a:extLst>
          </p:cNvPr>
          <p:cNvGrpSpPr/>
          <p:nvPr/>
        </p:nvGrpSpPr>
        <p:grpSpPr>
          <a:xfrm>
            <a:off x="5268019" y="0"/>
            <a:ext cx="3875981" cy="5148555"/>
            <a:chOff x="5895000" y="0"/>
            <a:chExt cx="3249000" cy="431572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5E55DA6-A9E5-A34F-FB30-3D14B1B96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50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AE7AE51-75D4-D3D5-C244-A3DC71F00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0"/>
              <a:ext cx="1620000" cy="1080541"/>
            </a:xfrm>
            <a:prstGeom prst="rect">
              <a:avLst/>
            </a:prstGeom>
            <a:effectLst/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FB8AAF3-3619-9706-3506-C3C7529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04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B99FB257-68B3-1014-4706-39628EBFA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107412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7AB0A60F-8181-7EBB-6B2B-D506D17C7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2200" y="2157904"/>
              <a:ext cx="1616400" cy="1079756"/>
            </a:xfrm>
            <a:prstGeom prst="rect">
              <a:avLst/>
            </a:prstGeom>
            <a:effectLst/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2B9D7203-623F-2FB7-9FC7-4CB253EF7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1077384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607E4D0E-FE85-C8A7-F959-1FC00E39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4000" y="0"/>
              <a:ext cx="1620000" cy="1077299"/>
            </a:xfrm>
            <a:prstGeom prst="rect">
              <a:avLst/>
            </a:prstGeom>
            <a:effectLst/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7AA2243D-C866-9856-8175-14228C94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2158746"/>
              <a:ext cx="1620000" cy="1080540"/>
            </a:xfrm>
            <a:prstGeom prst="rect">
              <a:avLst/>
            </a:prstGeom>
            <a:effectLst/>
          </p:spPr>
        </p:pic>
      </p:grpSp>
      <p:pic>
        <p:nvPicPr>
          <p:cNvPr id="3" name="Grafik 2" descr="Zentrale Bibliothek der RUB">
            <a:extLst>
              <a:ext uri="{FF2B5EF4-FFF2-40B4-BE49-F238E27FC236}">
                <a16:creationId xmlns:a16="http://schemas.microsoft.com/office/drawing/2014/main" id="{3AE8972D-0E3E-BDA9-A265-7505F3EBD2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4" y="-13730"/>
            <a:ext cx="5271118" cy="2268074"/>
          </a:xfrm>
          <a:prstGeom prst="rect">
            <a:avLst/>
          </a:prstGeom>
          <a:effectLst/>
        </p:spPr>
      </p:pic>
      <p:sp>
        <p:nvSpPr>
          <p:cNvPr id="20" name="Titel 23">
            <a:extLst>
              <a:ext uri="{FF2B5EF4-FFF2-40B4-BE49-F238E27FC236}">
                <a16:creationId xmlns:a16="http://schemas.microsoft.com/office/drawing/2014/main" id="{EA4F9CFE-78E0-5127-F5D3-FE33015901B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262938" y="390619"/>
            <a:ext cx="4186866" cy="153464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0000" tIns="72000" rIns="144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l" defTabSz="685800" rtl="0" eaLnBrk="1" latinLnBrk="0" hangingPunct="1">
              <a:lnSpc>
                <a:spcPts val="57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0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CAMPUS</a:t>
            </a:r>
            <a:b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CULTURE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ADC7B43-B8E2-B877-13F8-A192E253CEB3}"/>
              </a:ext>
            </a:extLst>
          </p:cNvPr>
          <p:cNvSpPr txBox="1"/>
          <p:nvPr/>
        </p:nvSpPr>
        <p:spPr>
          <a:xfrm>
            <a:off x="6037914" y="3939902"/>
            <a:ext cx="310608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Arts, </a:t>
            </a:r>
            <a:r>
              <a:rPr lang="de-DE" sz="1500" dirty="0" err="1">
                <a:solidFill>
                  <a:schemeClr val="bg1"/>
                </a:solidFill>
              </a:rPr>
              <a:t>sports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concerts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nature</a:t>
            </a:r>
            <a:r>
              <a:rPr lang="de-DE" sz="15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93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500" b="1" cap="all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ReCtoratE</a:t>
            </a:r>
            <a:endParaRPr lang="de-DE" sz="2500" b="1" cap="all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27</a:t>
            </a:fld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EDD3490-76E8-AF01-3374-CA2814222E12}"/>
              </a:ext>
            </a:extLst>
          </p:cNvPr>
          <p:cNvSpPr txBox="1"/>
          <p:nvPr/>
        </p:nvSpPr>
        <p:spPr>
          <a:xfrm>
            <a:off x="5724128" y="915566"/>
            <a:ext cx="316835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Rector</a:t>
            </a:r>
            <a:r>
              <a:rPr lang="de-DE" sz="1200" b="1" dirty="0">
                <a:solidFill>
                  <a:schemeClr val="tx2"/>
                </a:solidFill>
              </a:rPr>
              <a:t>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Dr. h. c. Martin Paul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defRPr/>
            </a:pPr>
            <a:r>
              <a:rPr lang="de-DE" sz="1200" b="1" dirty="0">
                <a:solidFill>
                  <a:srgbClr val="003560"/>
                </a:solidFill>
              </a:rPr>
              <a:t>Chancellor:</a:t>
            </a:r>
            <a:br>
              <a:rPr lang="de-DE" sz="1200" b="1" dirty="0">
                <a:solidFill>
                  <a:srgbClr val="003560"/>
                </a:solidFill>
              </a:rPr>
            </a:br>
            <a:r>
              <a:rPr lang="de-DE" sz="1200" dirty="0">
                <a:solidFill>
                  <a:srgbClr val="003560"/>
                </a:solidFill>
              </a:rPr>
              <a:t>Dr. Achim Dilling</a:t>
            </a:r>
            <a:endParaRPr lang="de-DE" sz="1200" b="1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Research and Transfer: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Günther Meschke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Diversity</a:t>
            </a:r>
            <a:r>
              <a:rPr lang="de-DE" sz="1200" b="1" dirty="0">
                <a:solidFill>
                  <a:schemeClr val="tx2"/>
                </a:solidFill>
              </a:rPr>
              <a:t>,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b="1" dirty="0" err="1">
                <a:solidFill>
                  <a:schemeClr val="tx2"/>
                </a:solidFill>
              </a:rPr>
              <a:t>Inclusion</a:t>
            </a:r>
            <a:r>
              <a:rPr lang="de-DE" sz="1200" b="1" dirty="0">
                <a:solidFill>
                  <a:schemeClr val="tx2"/>
                </a:solidFill>
              </a:rPr>
              <a:t> and Talent Development: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Isolde Karle</a:t>
            </a:r>
            <a:endParaRPr lang="de-DE" sz="1200" b="1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Academic Affairs: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Kornelia Freitag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Structure</a:t>
            </a:r>
            <a:r>
              <a:rPr lang="de-DE" sz="1200" b="1" dirty="0">
                <a:solidFill>
                  <a:schemeClr val="tx2"/>
                </a:solidFill>
              </a:rPr>
              <a:t> and </a:t>
            </a:r>
            <a:r>
              <a:rPr lang="de-DE" sz="1200" b="1" dirty="0" err="1">
                <a:solidFill>
                  <a:schemeClr val="tx2"/>
                </a:solidFill>
              </a:rPr>
              <a:t>Planning</a:t>
            </a:r>
            <a:r>
              <a:rPr lang="de-DE" sz="1200" b="1" dirty="0">
                <a:solidFill>
                  <a:schemeClr val="tx2"/>
                </a:solidFill>
              </a:rPr>
              <a:t>:                                    </a:t>
            </a:r>
            <a:r>
              <a:rPr lang="de-DE" sz="1200" dirty="0">
                <a:solidFill>
                  <a:schemeClr val="tx2"/>
                </a:solidFill>
              </a:rPr>
              <a:t>Prof. Dr. Achim von </a:t>
            </a:r>
            <a:r>
              <a:rPr lang="de-DE" sz="1200">
                <a:solidFill>
                  <a:schemeClr val="tx2"/>
                </a:solidFill>
              </a:rPr>
              <a:t>Keudell</a:t>
            </a:r>
            <a:endParaRPr lang="de-DE" sz="1200" dirty="0">
              <a:solidFill>
                <a:schemeClr val="tx2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B03B4BA-ED14-5CA4-3FB7-77F87F91E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179" y="934125"/>
            <a:ext cx="5037923" cy="33622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9727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der RUB">
            <a:extLst>
              <a:ext uri="{FF2B5EF4-FFF2-40B4-BE49-F238E27FC236}">
                <a16:creationId xmlns:a16="http://schemas.microsoft.com/office/drawing/2014/main" id="{80003CB7-2083-C803-7547-BDE78423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347" y="2090831"/>
            <a:ext cx="3601305" cy="961839"/>
          </a:xfrm>
          <a:prstGeom prst="rect">
            <a:avLst/>
          </a:prstGeom>
        </p:spPr>
      </p:pic>
      <p:sp>
        <p:nvSpPr>
          <p:cNvPr id="3" name="Titel 2" hidden="1">
            <a:extLst>
              <a:ext uri="{FF2B5EF4-FFF2-40B4-BE49-F238E27FC236}">
                <a16:creationId xmlns:a16="http://schemas.microsoft.com/office/drawing/2014/main" id="{37C5D7C1-9B04-BE56-E202-2703CC179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99" y="-956642"/>
            <a:ext cx="8172000" cy="720000"/>
          </a:xfrm>
        </p:spPr>
        <p:txBody>
          <a:bodyPr/>
          <a:lstStyle/>
          <a:p>
            <a:r>
              <a:rPr lang="de-DE" dirty="0" err="1"/>
              <a:t>Endfolie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34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F8E280B8-4ABD-11C0-65E5-446FC49901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STUDENTS &amp; COURSES</a:t>
            </a:r>
            <a:endParaRPr lang="de-DE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38,000 students 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6,900 international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4,000 PhD students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800 international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190 degree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programmes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22 double and </a:t>
                </a:r>
                <a:r>
                  <a:rPr lang="de-DE" sz="1400" dirty="0" err="1"/>
                  <a:t>joint</a:t>
                </a:r>
                <a:r>
                  <a:rPr lang="de-DE" sz="1400" dirty="0"/>
                  <a:t> </a:t>
                </a:r>
                <a:r>
                  <a:rPr lang="de-DE" sz="1400" dirty="0" err="1"/>
                  <a:t>degree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programmes</a:t>
                </a:r>
                <a:endParaRPr lang="de-DE" sz="1400" dirty="0"/>
              </a:p>
            </p:txBody>
          </p:sp>
        </mc:Choice>
        <mc:Fallback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  <a:blipFill>
                <a:blip r:embed="rId4"/>
                <a:stretch>
                  <a:fillRect l="-3269" t="-308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Bild" descr="Absolventen werfen Hüte in die Luft">
            <a:extLst>
              <a:ext uri="{FF2B5EF4-FFF2-40B4-BE49-F238E27FC236}">
                <a16:creationId xmlns:a16="http://schemas.microsoft.com/office/drawing/2014/main" id="{ECD57B21-A24D-007A-7FC5-7240E2EFD8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liennummer">
            <a:extLst>
              <a:ext uri="{FF2B5EF4-FFF2-40B4-BE49-F238E27FC236}">
                <a16:creationId xmlns:a16="http://schemas.microsoft.com/office/drawing/2014/main" id="{6291D047-D8FE-2A46-C45F-D487D2CA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88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CA6C76B8-49E3-1CE5-E493-3E52E6D7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STAFF &amp; FACULTIES</a:t>
            </a:r>
            <a:endParaRPr lang="de-DE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6,500 employees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b="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525 professors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b="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 faculties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 err="1"/>
                  <a:t>Comprehensive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university</a:t>
                </a:r>
                <a:br>
                  <a:rPr lang="de-DE" sz="1400" dirty="0"/>
                </a:br>
                <a:r>
                  <a:rPr lang="de-DE" sz="1400" dirty="0" err="1"/>
                  <a:t>with</a:t>
                </a:r>
                <a:r>
                  <a:rPr lang="de-DE" sz="1400" dirty="0"/>
                  <a:t> all </a:t>
                </a:r>
                <a:r>
                  <a:rPr lang="de-DE" sz="1400" dirty="0" err="1"/>
                  <a:t>academic</a:t>
                </a:r>
                <a:r>
                  <a:rPr lang="de-DE" sz="1400" dirty="0"/>
                  <a:t> </a:t>
                </a:r>
                <a:r>
                  <a:rPr lang="de-DE" sz="1400" dirty="0" err="1"/>
                  <a:t>disciplines</a:t>
                </a:r>
                <a:r>
                  <a:rPr lang="de-DE" sz="1400" dirty="0"/>
                  <a:t>: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 err="1"/>
                  <a:t>Humanities</a:t>
                </a:r>
                <a:endParaRPr lang="de-DE" sz="1400" dirty="0"/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 err="1"/>
                  <a:t>Social</a:t>
                </a:r>
                <a:r>
                  <a:rPr lang="de-DE" sz="1400" dirty="0"/>
                  <a:t>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Engineering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Natural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Medicine</a:t>
                </a:r>
              </a:p>
            </p:txBody>
          </p:sp>
        </mc:Choice>
        <mc:Fallback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  <a:blipFill>
                <a:blip r:embed="rId4"/>
                <a:stretch>
                  <a:fillRect l="-3269" t="-308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Bild">
            <a:extLst>
              <a:ext uri="{FF2B5EF4-FFF2-40B4-BE49-F238E27FC236}">
                <a16:creationId xmlns:a16="http://schemas.microsoft.com/office/drawing/2014/main" id="{B92446C5-0E60-EEB2-D909-3BC3E16A3A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6928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ntergrund" descr="Betonwand">
            <a:extLst>
              <a:ext uri="{FF2B5EF4-FFF2-40B4-BE49-F238E27FC236}">
                <a16:creationId xmlns:a16="http://schemas.microsoft.com/office/drawing/2014/main" id="{5ACCF280-E2B2-86B7-FEA9-6E8DA069C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92" y="0"/>
            <a:ext cx="9147992" cy="4659982"/>
          </a:xfrm>
          <a:prstGeom prst="rect">
            <a:avLst/>
          </a:prstGeom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DCAC28F6-A4FF-477B-8781-A79F1DF6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0" dirty="0">
                <a:latin typeface="Arial" panose="020B0604020202020204" pitchFamily="34" charset="0"/>
                <a:cs typeface="Arial" panose="020B0604020202020204" pitchFamily="34" charset="0"/>
              </a:rPr>
              <a:t>BUDGET 2024</a:t>
            </a:r>
            <a:endParaRPr lang="de-DE" b="1" dirty="0"/>
          </a:p>
        </p:txBody>
      </p:sp>
      <p:sp>
        <p:nvSpPr>
          <p:cNvPr id="12" name="Funds Text">
            <a:extLst>
              <a:ext uri="{FF2B5EF4-FFF2-40B4-BE49-F238E27FC236}">
                <a16:creationId xmlns:a16="http://schemas.microsoft.com/office/drawing/2014/main" id="{17E993DE-9C22-946D-44E1-CF64A7B034B0}"/>
              </a:ext>
            </a:extLst>
          </p:cNvPr>
          <p:cNvSpPr txBox="1"/>
          <p:nvPr/>
        </p:nvSpPr>
        <p:spPr>
          <a:xfrm>
            <a:off x="755576" y="3251760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AMOUNT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TOTAL FUNDS</a:t>
            </a:r>
          </a:p>
        </p:txBody>
      </p:sp>
      <p:sp>
        <p:nvSpPr>
          <p:cNvPr id="23" name="Funds Zahl">
            <a:extLst>
              <a:ext uri="{FF2B5EF4-FFF2-40B4-BE49-F238E27FC236}">
                <a16:creationId xmlns:a16="http://schemas.microsoft.com/office/drawing/2014/main" id="{D890A8BE-5327-910F-F872-C9D589E99DF1}"/>
              </a:ext>
            </a:extLst>
          </p:cNvPr>
          <p:cNvSpPr txBox="1"/>
          <p:nvPr/>
        </p:nvSpPr>
        <p:spPr>
          <a:xfrm>
            <a:off x="647496" y="1043319"/>
            <a:ext cx="3742936" cy="2400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de-DE" altLang="de-DE" sz="15000" b="1" dirty="0">
                <a:solidFill>
                  <a:schemeClr val="tx2"/>
                </a:solidFill>
                <a:effectLst>
                  <a:reflection blurRad="25400" stA="27824" endPos="45500" dist="635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760</a:t>
            </a:r>
            <a:endParaRPr lang="de-DE" sz="15000" b="1" dirty="0">
              <a:solidFill>
                <a:schemeClr val="tx2"/>
              </a:solidFill>
              <a:effectLst>
                <a:reflection blurRad="25400" stA="27824" endPos="45500" dist="6350" dir="5400000" sy="-100000" algn="bl" rotWithShape="0"/>
              </a:effectLst>
            </a:endParaRPr>
          </a:p>
        </p:txBody>
      </p:sp>
      <p:sp>
        <p:nvSpPr>
          <p:cNvPr id="27" name="Funds Währung">
            <a:extLst>
              <a:ext uri="{FF2B5EF4-FFF2-40B4-BE49-F238E27FC236}">
                <a16:creationId xmlns:a16="http://schemas.microsoft.com/office/drawing/2014/main" id="{D1F4E43D-2A65-B507-F157-AEE12839DAF5}"/>
              </a:ext>
            </a:extLst>
          </p:cNvPr>
          <p:cNvSpPr txBox="1"/>
          <p:nvPr/>
        </p:nvSpPr>
        <p:spPr>
          <a:xfrm>
            <a:off x="3884941" y="2696021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5" name="Third Party Text">
            <a:extLst>
              <a:ext uri="{FF2B5EF4-FFF2-40B4-BE49-F238E27FC236}">
                <a16:creationId xmlns:a16="http://schemas.microsoft.com/office/drawing/2014/main" id="{E03E6BC8-587C-02F8-B9AF-29E42280B1EC}"/>
              </a:ext>
            </a:extLst>
          </p:cNvPr>
          <p:cNvSpPr txBox="1"/>
          <p:nvPr/>
        </p:nvSpPr>
        <p:spPr>
          <a:xfrm>
            <a:off x="5426850" y="245967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 PARTY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</a:t>
            </a:r>
          </a:p>
        </p:txBody>
      </p:sp>
      <p:sp>
        <p:nvSpPr>
          <p:cNvPr id="13" name="Third Party Zahl">
            <a:extLst>
              <a:ext uri="{FF2B5EF4-FFF2-40B4-BE49-F238E27FC236}">
                <a16:creationId xmlns:a16="http://schemas.microsoft.com/office/drawing/2014/main" id="{F2CA5DB5-412B-0BAF-4AA6-5788B8052891}"/>
              </a:ext>
            </a:extLst>
          </p:cNvPr>
          <p:cNvSpPr txBox="1"/>
          <p:nvPr/>
        </p:nvSpPr>
        <p:spPr>
          <a:xfrm>
            <a:off x="5378005" y="265430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0" b="1" dirty="0">
                <a:solidFill>
                  <a:schemeClr val="tx2"/>
                </a:solidFill>
                <a:effectLst>
                  <a:reflection blurRad="12700" stA="28000" endPos="45500" dist="127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177</a:t>
            </a:r>
            <a:endParaRPr lang="de-DE" altLang="de-DE" sz="9000" dirty="0">
              <a:solidFill>
                <a:schemeClr val="tx2"/>
              </a:solidFill>
              <a:effectLst>
                <a:reflection blurRad="12700" stA="28000" endPos="45500" dist="127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hird Party Währung">
            <a:extLst>
              <a:ext uri="{FF2B5EF4-FFF2-40B4-BE49-F238E27FC236}">
                <a16:creationId xmlns:a16="http://schemas.microsoft.com/office/drawing/2014/main" id="{55202647-9FFD-59AA-76F4-F373F172CEFE}"/>
              </a:ext>
            </a:extLst>
          </p:cNvPr>
          <p:cNvSpPr txBox="1"/>
          <p:nvPr/>
        </p:nvSpPr>
        <p:spPr>
          <a:xfrm>
            <a:off x="7343013" y="3560117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3" name="Folie">
            <a:extLst>
              <a:ext uri="{FF2B5EF4-FFF2-40B4-BE49-F238E27FC236}">
                <a16:creationId xmlns:a16="http://schemas.microsoft.com/office/drawing/2014/main" id="{4D757ED8-F59F-A5BF-5838-C9C4F1F4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191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Gehirn" descr="Modell eines Gehirns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471481" cy="2571750"/>
          </a:xfrm>
          <a:prstGeom prst="rect">
            <a:avLst/>
          </a:prstGeom>
          <a:effectLst/>
        </p:spPr>
      </p:pic>
      <p:pic>
        <p:nvPicPr>
          <p:cNvPr id="6" name="Bild Forscher" descr="Forscher in Labor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582" y="0"/>
            <a:ext cx="4734418" cy="5143500"/>
          </a:xfrm>
          <a:prstGeom prst="rect">
            <a:avLst/>
          </a:prstGeom>
          <a:effectLst/>
        </p:spPr>
      </p:pic>
      <p:pic>
        <p:nvPicPr>
          <p:cNvPr id="3" name="Bild Forscherteam" descr="Forscherteam im Labor">
            <a:extLst>
              <a:ext uri="{FF2B5EF4-FFF2-40B4-BE49-F238E27FC236}">
                <a16:creationId xmlns:a16="http://schemas.microsoft.com/office/drawing/2014/main" id="{78E17ACF-F8F9-814C-487C-E4659F397E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571750"/>
            <a:ext cx="4409583" cy="2571750"/>
          </a:xfrm>
          <a:prstGeom prst="rect">
            <a:avLst/>
          </a:prstGeom>
        </p:spPr>
      </p:pic>
      <p:sp>
        <p:nvSpPr>
          <p:cNvPr id="11" name="Textfeld 1"/>
          <p:cNvSpPr txBox="1"/>
          <p:nvPr/>
        </p:nvSpPr>
        <p:spPr>
          <a:xfrm>
            <a:off x="5724128" y="3732252"/>
            <a:ext cx="3419872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Characterised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by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interdisciplinarity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collaboration</a:t>
            </a:r>
            <a:r>
              <a:rPr lang="de-DE" sz="1500" dirty="0">
                <a:solidFill>
                  <a:schemeClr val="bg1"/>
                </a:solidFill>
              </a:rPr>
              <a:t> and </a:t>
            </a:r>
            <a:r>
              <a:rPr lang="de-DE" sz="1500" dirty="0" err="1">
                <a:solidFill>
                  <a:schemeClr val="bg1"/>
                </a:solidFill>
              </a:rPr>
              <a:t>networking</a:t>
            </a:r>
            <a:r>
              <a:rPr lang="de-DE" sz="15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24" name="Titel">
            <a:extLst>
              <a:ext uri="{FF2B5EF4-FFF2-40B4-BE49-F238E27FC236}">
                <a16:creationId xmlns:a16="http://schemas.microsoft.com/office/drawing/2014/main" id="{04639DA2-8FAC-8B3A-5BF2-8A13E857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8"/>
            <a:ext cx="4734000" cy="756000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3242818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RESEARCH AREAS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5990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Mind, Cognition and Health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Matter, Materials and Energy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Liquids to Soft Matter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Systems and Sustainable Engineering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Society and Information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Cultures and Societies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205E62-3360-10AC-E0A3-D9F3AAA4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8" name="Bild 5">
            <a:extLst>
              <a:ext uri="{FF2B5EF4-FFF2-40B4-BE49-F238E27FC236}">
                <a16:creationId xmlns:a16="http://schemas.microsoft.com/office/drawing/2014/main" id="{B69FE50D-6466-53FC-D218-19F836422C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188" y="388938"/>
            <a:ext cx="3961734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106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804824"/>
          </a:xfrm>
        </p:spPr>
        <p:txBody>
          <a:bodyPr/>
          <a:lstStyle/>
          <a:p>
            <a: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  <a:t>NATIONAL CLUSTERS OF EXCELLENCE:</a:t>
            </a:r>
            <a:b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600" dirty="0">
                <a:latin typeface="Arial" panose="020B0604020202020204" pitchFamily="34" charset="0"/>
                <a:cs typeface="Arial" panose="020B0604020202020204" pitchFamily="34" charset="0"/>
              </a:rPr>
              <a:t>FUNDED BY THE GERMAN EXCELLENCE STRATEGY</a:t>
            </a:r>
            <a:endParaRPr lang="de-DE" dirty="0"/>
          </a:p>
        </p:txBody>
      </p:sp>
      <p:pic>
        <p:nvPicPr>
          <p:cNvPr id="7" name="Grafik 6" descr="Labor mit Flüssigkeiten in Glasgefäßen">
            <a:extLst>
              <a:ext uri="{FF2B5EF4-FFF2-40B4-BE49-F238E27FC236}">
                <a16:creationId xmlns:a16="http://schemas.microsoft.com/office/drawing/2014/main" id="{79E06309-7DA9-DC0F-C6D7-13F4B87414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00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78B52B3-BFC4-C3BB-C004-9F9858627C7E}"/>
              </a:ext>
            </a:extLst>
          </p:cNvPr>
          <p:cNvSpPr txBox="1"/>
          <p:nvPr/>
        </p:nvSpPr>
        <p:spPr>
          <a:xfrm>
            <a:off x="468000" y="1635646"/>
            <a:ext cx="1367696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RESOLV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BA09B07-2655-1D73-E826-3D7ACD2E9310}"/>
              </a:ext>
            </a:extLst>
          </p:cNvPr>
          <p:cNvSpPr txBox="1"/>
          <p:nvPr/>
        </p:nvSpPr>
        <p:spPr>
          <a:xfrm>
            <a:off x="468000" y="2156260"/>
            <a:ext cx="187175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EXPLORES SOLVATION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5CC0805-7049-1690-AE2F-BA8CDFCB4FF6}"/>
              </a:ext>
            </a:extLst>
          </p:cNvPr>
          <p:cNvSpPr txBox="1"/>
          <p:nvPr/>
        </p:nvSpPr>
        <p:spPr>
          <a:xfrm>
            <a:off x="396000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 since 2012</a:t>
            </a:r>
            <a:endParaRPr lang="de-DE" sz="800" dirty="0"/>
          </a:p>
        </p:txBody>
      </p:sp>
      <p:pic>
        <p:nvPicPr>
          <p:cNvPr id="9" name="Grafik 8" descr="Figur eines Polizisten auf einer Platine">
            <a:extLst>
              <a:ext uri="{FF2B5EF4-FFF2-40B4-BE49-F238E27FC236}">
                <a16:creationId xmlns:a16="http://schemas.microsoft.com/office/drawing/2014/main" id="{BB14672A-B500-F1DC-AB4B-9241C8A30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112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8792F52-614A-67D2-D7FE-C16A25C67F74}"/>
              </a:ext>
            </a:extLst>
          </p:cNvPr>
          <p:cNvSpPr txBox="1"/>
          <p:nvPr/>
        </p:nvSpPr>
        <p:spPr>
          <a:xfrm>
            <a:off x="4573112" y="1635646"/>
            <a:ext cx="1123342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CASA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7F12DD-94DF-8F79-0790-0AF5548EC015}"/>
              </a:ext>
            </a:extLst>
          </p:cNvPr>
          <p:cNvSpPr txBox="1"/>
          <p:nvPr/>
        </p:nvSpPr>
        <p:spPr>
          <a:xfrm>
            <a:off x="4573112" y="2156260"/>
            <a:ext cx="381531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SECURING THE DIGITAL SOCIETY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9EE64EC-CE8E-C0DE-1D5D-5FBF9823B96E}"/>
              </a:ext>
            </a:extLst>
          </p:cNvPr>
          <p:cNvSpPr txBox="1"/>
          <p:nvPr/>
        </p:nvSpPr>
        <p:spPr>
          <a:xfrm>
            <a:off x="4474224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 since 2019</a:t>
            </a:r>
            <a:endParaRPr lang="de-DE" sz="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0716F18-8127-B110-2B91-0243A90B10AD}"/>
              </a:ext>
            </a:extLst>
          </p:cNvPr>
          <p:cNvSpPr txBox="1"/>
          <p:nvPr/>
        </p:nvSpPr>
        <p:spPr>
          <a:xfrm rot="21143993">
            <a:off x="7627454" y="3918968"/>
            <a:ext cx="1346016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Both clusters will be funded for a further 7 years from 2026</a:t>
            </a:r>
            <a:endParaRPr lang="de-DE" sz="1013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0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924CE086-5F07-7BC7-B165-D536D3B3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 BUILDINGS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FLAGSHIP PROJECTS</a:t>
            </a:r>
            <a:br>
              <a:rPr lang="de-DE" b="1" dirty="0"/>
            </a:b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2B67B7C-B3F7-C3F0-8108-D0A86D6A3313}"/>
              </a:ext>
            </a:extLst>
          </p:cNvPr>
          <p:cNvSpPr txBox="1"/>
          <p:nvPr/>
        </p:nvSpPr>
        <p:spPr>
          <a:xfrm rot="21143993">
            <a:off x="4853363" y="254056"/>
            <a:ext cx="2037350" cy="8717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Funded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t</a:t>
            </a:r>
            <a:r>
              <a:rPr lang="en-US" sz="1013" dirty="0">
                <a:solidFill>
                  <a:schemeClr val="tx2"/>
                </a:solidFill>
              </a:rPr>
              <a:t>he Federal Government and the State of North Rhine-Westphalia:</a:t>
            </a:r>
          </a:p>
          <a:p>
            <a:pPr algn="ctr"/>
            <a:r>
              <a:rPr lang="en-US" sz="1013" b="1" dirty="0">
                <a:solidFill>
                  <a:schemeClr val="tx2"/>
                </a:solidFill>
              </a:rPr>
              <a:t>amounting to 250 million euros to date!</a:t>
            </a:r>
            <a:endParaRPr lang="de-DE" sz="1013" b="1" dirty="0">
              <a:solidFill>
                <a:schemeClr val="tx2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7AA103E-F63C-E54F-41EE-9888397112F9}"/>
              </a:ext>
            </a:extLst>
          </p:cNvPr>
          <p:cNvSpPr txBox="1"/>
          <p:nvPr/>
        </p:nvSpPr>
        <p:spPr>
          <a:xfrm rot="21143993">
            <a:off x="7107149" y="469281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D</a:t>
            </a:r>
            <a:r>
              <a:rPr lang="en-US" sz="1013" dirty="0" err="1">
                <a:solidFill>
                  <a:schemeClr val="tx2"/>
                </a:solidFill>
              </a:rPr>
              <a:t>esigned</a:t>
            </a:r>
            <a:r>
              <a:rPr lang="en-US" sz="1013" dirty="0">
                <a:solidFill>
                  <a:schemeClr val="tx2"/>
                </a:solidFill>
              </a:rPr>
              <a:t> to improve the infrastructural conditions at higher education institutions in Germany.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9" name="Grafik 8" descr="Rendering Gebäudeansicht Think">
            <a:extLst>
              <a:ext uri="{FF2B5EF4-FFF2-40B4-BE49-F238E27FC236}">
                <a16:creationId xmlns:a16="http://schemas.microsoft.com/office/drawing/2014/main" id="{8FFDAFC1-0F86-C993-D5E9-B53E0E6C5B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90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24424C1-5FF5-67A9-ADDF-D437ECE101C9}"/>
              </a:ext>
            </a:extLst>
          </p:cNvPr>
          <p:cNvSpPr txBox="1"/>
          <p:nvPr/>
        </p:nvSpPr>
        <p:spPr>
          <a:xfrm>
            <a:off x="756048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endParaRPr lang="de-DE" dirty="0"/>
          </a:p>
        </p:txBody>
      </p:sp>
      <p:pic>
        <p:nvPicPr>
          <p:cNvPr id="14" name="Grafik 13" descr="Foto Gebäude ZGH">
            <a:extLst>
              <a:ext uri="{FF2B5EF4-FFF2-40B4-BE49-F238E27FC236}">
                <a16:creationId xmlns:a16="http://schemas.microsoft.com/office/drawing/2014/main" id="{A012C413-301F-7D0A-F92C-4BDB6508C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0369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63DA1A6-C305-71B5-B5E8-11FA853A273F}"/>
              </a:ext>
            </a:extLst>
          </p:cNvPr>
          <p:cNvSpPr txBox="1"/>
          <p:nvPr/>
        </p:nvSpPr>
        <p:spPr>
          <a:xfrm>
            <a:off x="2699792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ZGH</a:t>
            </a:r>
            <a:endParaRPr lang="de-DE" b="1" dirty="0"/>
          </a:p>
        </p:txBody>
      </p:sp>
      <p:pic>
        <p:nvPicPr>
          <p:cNvPr id="16" name="Grafik 15" descr="Foto Gebäude ZEMOS">
            <a:extLst>
              <a:ext uri="{FF2B5EF4-FFF2-40B4-BE49-F238E27FC236}">
                <a16:creationId xmlns:a16="http://schemas.microsoft.com/office/drawing/2014/main" id="{1FD1FBDE-9E02-E97F-9FE0-E69C8F3B5A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583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6711BBAB-7007-EEC6-4B43-2276E0A80E07}"/>
              </a:ext>
            </a:extLst>
          </p:cNvPr>
          <p:cNvSpPr txBox="1"/>
          <p:nvPr/>
        </p:nvSpPr>
        <p:spPr>
          <a:xfrm>
            <a:off x="4354761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ZEMOS</a:t>
            </a:r>
            <a:endParaRPr lang="de-DE" b="1" dirty="0"/>
          </a:p>
        </p:txBody>
      </p:sp>
      <p:pic>
        <p:nvPicPr>
          <p:cNvPr id="12" name="Grafik 11" descr="Foto Gebäude Prodi">
            <a:extLst>
              <a:ext uri="{FF2B5EF4-FFF2-40B4-BE49-F238E27FC236}">
                <a16:creationId xmlns:a16="http://schemas.microsoft.com/office/drawing/2014/main" id="{FE8D0BDF-47FE-BE06-4B69-474697E782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1299" y="1347615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70D46E2C-22E1-C18E-444A-379015DB2254}"/>
              </a:ext>
            </a:extLst>
          </p:cNvPr>
          <p:cNvSpPr txBox="1"/>
          <p:nvPr/>
        </p:nvSpPr>
        <p:spPr>
          <a:xfrm>
            <a:off x="5973249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ZESS</a:t>
            </a:r>
            <a:endParaRPr lang="de-DE" b="1" dirty="0"/>
          </a:p>
        </p:txBody>
      </p:sp>
      <p:pic>
        <p:nvPicPr>
          <p:cNvPr id="5" name="Grafik 4" descr="Forschungsbau Prodi">
            <a:extLst>
              <a:ext uri="{FF2B5EF4-FFF2-40B4-BE49-F238E27FC236}">
                <a16:creationId xmlns:a16="http://schemas.microsoft.com/office/drawing/2014/main" id="{DB1CC466-C1AB-2F67-59F5-D6E3F5C86E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763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ECF9089E-FE4B-CFA6-723C-84424E87BB12}"/>
              </a:ext>
            </a:extLst>
          </p:cNvPr>
          <p:cNvSpPr txBox="1"/>
          <p:nvPr/>
        </p:nvSpPr>
        <p:spPr>
          <a:xfrm>
            <a:off x="7854077" y="4299942"/>
            <a:ext cx="88730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PRODI</a:t>
            </a:r>
            <a:endParaRPr lang="de-DE" b="1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30104BC-47FE-71F8-747B-9E152DE1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720706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Master RUB">
  <a:themeElements>
    <a:clrScheme name="RUB">
      <a:dk1>
        <a:sysClr val="windowText" lastClr="000000"/>
      </a:dk1>
      <a:lt1>
        <a:sysClr val="window" lastClr="FFFFFF"/>
      </a:lt1>
      <a:dk2>
        <a:srgbClr val="003560"/>
      </a:dk2>
      <a:lt2>
        <a:srgbClr val="8DAE10"/>
      </a:lt2>
      <a:accent1>
        <a:srgbClr val="FFCC00"/>
      </a:accent1>
      <a:accent2>
        <a:srgbClr val="EE7203"/>
      </a:accent2>
      <a:accent3>
        <a:srgbClr val="E6332A"/>
      </a:accent3>
      <a:accent4>
        <a:srgbClr val="B71E3F"/>
      </a:accent4>
      <a:accent5>
        <a:srgbClr val="9C5516"/>
      </a:accent5>
      <a:accent6>
        <a:srgbClr val="59211C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RUB_03a.potx" id="{C867D821-36E8-4CDA-B68D-4949E463F39D}" vid="{F84F8B3F-9528-42A9-B5AE-3004D541450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RUB-Präsentation-16zu9</Template>
  <TotalTime>0</TotalTime>
  <Words>1460</Words>
  <Application>Microsoft Office PowerPoint</Application>
  <PresentationFormat>Bildschirmpräsentation (16:9)</PresentationFormat>
  <Paragraphs>246</Paragraphs>
  <Slides>28</Slides>
  <Notes>27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3" baseType="lpstr">
      <vt:lpstr>Arial</vt:lpstr>
      <vt:lpstr>Calibri</vt:lpstr>
      <vt:lpstr>Cambria Math</vt:lpstr>
      <vt:lpstr>Wingdings</vt:lpstr>
      <vt:lpstr>PowerPoint Master RUB</vt:lpstr>
      <vt:lpstr>RUHR UNIVERSITY BOCHUM</vt:lpstr>
      <vt:lpstr>PROFILE</vt:lpstr>
      <vt:lpstr>FACTS &amp; FIGURES STUDENTS &amp; COURSES</vt:lpstr>
      <vt:lpstr>FACTS &amp; FIGURES STAFF &amp; FACULTIES</vt:lpstr>
      <vt:lpstr>FACTS &amp; FIGURES BUDGET 2024</vt:lpstr>
      <vt:lpstr>RESEARCH</vt:lpstr>
      <vt:lpstr>KEY RESEARCH AREAS</vt:lpstr>
      <vt:lpstr>NATIONAL CLUSTERS OF EXCELLENCE: FUNDED BY THE GERMAN EXCELLENCE STRATEGY</vt:lpstr>
      <vt:lpstr>RESEARCH BUILDINGS FLAGSHIP PROJECTS </vt:lpstr>
      <vt:lpstr>LEARNING &amp; TEACHING</vt:lpstr>
      <vt:lpstr>GUIDING PRINCIPLE: RESEARCH-ORIENTED L&amp;T</vt:lpstr>
      <vt:lpstr>MISSION: TO LEARN, TO LIVE, AND TO ACHIEVE TOGETHER </vt:lpstr>
      <vt:lpstr>TRANSFER</vt:lpstr>
      <vt:lpstr>KNOWLEDGE &amp; TECHNOLOGY TRANSFER</vt:lpstr>
      <vt:lpstr>BROADLY NETWORKED CROSS-DISCIPLINARY</vt:lpstr>
      <vt:lpstr>UNIVERCITY BOCHUM</vt:lpstr>
      <vt:lpstr>UNIVERSITY ALLIANCE RUHR</vt:lpstr>
      <vt:lpstr>RESEARCH ALLIANCE RUHR</vt:lpstr>
      <vt:lpstr>THE EUROPEAN UNIVERSITY OF CITIES IN POST-INDUSTRIAL TRANSITION: UNIC </vt:lpstr>
      <vt:lpstr>WORLDWIDE UNIVERSITIES NETWORK</vt:lpstr>
      <vt:lpstr>STRATEGIC TOPICS</vt:lpstr>
      <vt:lpstr>DIVERSITY</vt:lpstr>
      <vt:lpstr>SUSTAINABILITY</vt:lpstr>
      <vt:lpstr>DIGITAL TRANSFORMATION</vt:lpstr>
      <vt:lpstr>INTERNATIONALIZATION</vt:lpstr>
      <vt:lpstr>CAMPUS CULTURE</vt:lpstr>
      <vt:lpstr>ReCtoratE</vt:lpstr>
      <vt:lpstr>Endfolie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RUB_Zahlen-Daten-Fakten</dc:title>
  <dc:creator>Dezernat Hochschulkommunikation</dc:creator>
  <cp:lastModifiedBy>Busche, Christian</cp:lastModifiedBy>
  <cp:revision>270</cp:revision>
  <dcterms:created xsi:type="dcterms:W3CDTF">2018-07-02T13:45:44Z</dcterms:created>
  <dcterms:modified xsi:type="dcterms:W3CDTF">2026-03-19T14:09:30Z</dcterms:modified>
</cp:coreProperties>
</file>