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5" r:id="rId2"/>
    <p:sldId id="270" r:id="rId3"/>
    <p:sldId id="369" r:id="rId4"/>
    <p:sldId id="341" r:id="rId5"/>
    <p:sldId id="268" r:id="rId6"/>
    <p:sldId id="277" r:id="rId7"/>
    <p:sldId id="344" r:id="rId8"/>
    <p:sldId id="345" r:id="rId9"/>
    <p:sldId id="373" r:id="rId10"/>
    <p:sldId id="346" r:id="rId11"/>
    <p:sldId id="347" r:id="rId12"/>
    <p:sldId id="348" r:id="rId13"/>
    <p:sldId id="372" r:id="rId14"/>
    <p:sldId id="351" r:id="rId15"/>
    <p:sldId id="364" r:id="rId16"/>
    <p:sldId id="350" r:id="rId17"/>
    <p:sldId id="361" r:id="rId18"/>
    <p:sldId id="365" r:id="rId19"/>
    <p:sldId id="353" r:id="rId20"/>
    <p:sldId id="366" r:id="rId21"/>
    <p:sldId id="367" r:id="rId22"/>
    <p:sldId id="368" r:id="rId23"/>
    <p:sldId id="356" r:id="rId24"/>
    <p:sldId id="357" r:id="rId25"/>
    <p:sldId id="358" r:id="rId26"/>
    <p:sldId id="359" r:id="rId27"/>
    <p:sldId id="282" r:id="rId28"/>
    <p:sldId id="326" r:id="rId29"/>
    <p:sldId id="370" r:id="rId30"/>
  </p:sldIdLst>
  <p:sldSz cx="9144000" cy="5143500" type="screen16x9"/>
  <p:notesSz cx="6858000" cy="9144000"/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99" autoAdjust="0"/>
    <p:restoredTop sz="94793" autoAdjust="0"/>
  </p:normalViewPr>
  <p:slideViewPr>
    <p:cSldViewPr snapToObjects="1">
      <p:cViewPr varScale="1">
        <p:scale>
          <a:sx n="154" d="100"/>
          <a:sy n="154" d="100"/>
        </p:scale>
        <p:origin x="534" y="1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0" d="100"/>
          <a:sy n="80" d="100"/>
        </p:scale>
        <p:origin x="306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00993-3FDD-4E80-810D-AC24CF6A32B3}" type="datetimeFigureOut">
              <a:rPr lang="de-DE" smtClean="0"/>
              <a:t>19.03.2026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BC4235-0F98-4786-8CE2-14E0F0433C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748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2728AD-B8FF-467B-AF5F-4891412E46D0}" type="datetimeFigureOut">
              <a:rPr lang="de-DE" smtClean="0"/>
              <a:t>19.03.2026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045E6-D734-4DB2-BEE5-DF972DD20C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502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000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724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30724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635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152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305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2502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08724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6963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4302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5566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964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5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64517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96109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76270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6060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62455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3854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17910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1259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435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9913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9384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0530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4325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7525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8824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9F4C68DA-A566-1026-B850-E8E43B1C7CE8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68000" y="4230000"/>
            <a:ext cx="7560000" cy="324000"/>
          </a:xfrm>
        </p:spPr>
        <p:txBody>
          <a:bodyPr/>
          <a:lstStyle>
            <a:lvl1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1pPr>
            <a:lvl2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2pPr>
            <a:lvl3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3pPr>
            <a:lvl4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4pPr>
            <a:lvl5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5pPr>
            <a:lvl6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6pPr>
            <a:lvl7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7pPr>
            <a:lvl8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8pPr>
            <a:lvl9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68000" y="4680000"/>
            <a:ext cx="7560000" cy="144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3" name="Titel 22">
            <a:extLst>
              <a:ext uri="{FF2B5EF4-FFF2-40B4-BE49-F238E27FC236}">
                <a16:creationId xmlns:a16="http://schemas.microsoft.com/office/drawing/2014/main" id="{259FB325-4F00-4E24-9BB5-CBE59A8EE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895200"/>
            <a:ext cx="3527936" cy="324000"/>
          </a:xfrm>
        </p:spPr>
        <p:txBody>
          <a:bodyPr/>
          <a:lstStyle>
            <a:lvl1pPr>
              <a:lnSpc>
                <a:spcPts val="2500"/>
              </a:lnSpc>
              <a:defRPr cap="all" baseline="0"/>
            </a:lvl1pPr>
          </a:lstStyle>
          <a:p>
            <a:pPr lvl="0"/>
            <a:r>
              <a:rPr lang="de-DE" dirty="0"/>
              <a:t>Titelmasterformat durch Klicken bearbeiten</a:t>
            </a: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EA11C8C5-D6EB-4C5D-9539-1ADEFC0908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77199" y="3895200"/>
            <a:ext cx="2505600" cy="324000"/>
          </a:xfrm>
        </p:spPr>
        <p:txBody>
          <a:bodyPr anchor="ctr" anchorCtr="0"/>
          <a:lstStyle>
            <a:lvl1pPr algn="ctr">
              <a:defRPr sz="1050"/>
            </a:lvl1pPr>
          </a:lstStyle>
          <a:p>
            <a:r>
              <a:rPr lang="de-DE" dirty="0"/>
              <a:t>Logo auf Platzhalter ziehen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8638057-3C3C-C397-494C-B6D71484C0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403" y="3372081"/>
            <a:ext cx="2280138" cy="1524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1A11A22-2E41-AF13-75DF-64DB627B09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8428561" cy="3030633"/>
          </a:xfrm>
          <a:prstGeom prst="rect">
            <a:avLst/>
          </a:prstGeom>
        </p:spPr>
      </p:pic>
      <p:pic>
        <p:nvPicPr>
          <p:cNvPr id="9" name="Bild 5">
            <a:extLst>
              <a:ext uri="{FF2B5EF4-FFF2-40B4-BE49-F238E27FC236}">
                <a16:creationId xmlns:a16="http://schemas.microsoft.com/office/drawing/2014/main" id="{AA066B78-9BB3-BCD0-A3B3-67533DF2A89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93636" y="-1"/>
            <a:ext cx="1090364" cy="109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586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324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04000" y="954000"/>
            <a:ext cx="4536000" cy="3024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119991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83" userDrawn="1">
          <p15:clr>
            <a:srgbClr val="FBAE40"/>
          </p15:clr>
        </p15:guide>
        <p15:guide id="2" pos="5444" userDrawn="1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50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Bild inkl. Bildunter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4104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E8C92916-9C2D-4160-84A7-92C7AE8CF3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0"/>
            <a:endParaRPr lang="de-DE" dirty="0"/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35871941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 userDrawn="1">
          <p15:clr>
            <a:srgbClr val="FBAE40"/>
          </p15:clr>
        </p15:guide>
        <p15:guide id="2" pos="5444" userDrawn="1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26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Bild inkl. Bildunterzeile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220000" y="918000"/>
            <a:ext cx="342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E8C92916-9C2D-4160-84A7-92C7AE8CF3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0"/>
            <a:endParaRPr lang="de-DE" dirty="0"/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2413746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22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540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0000" y="954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7" name="Bildplatzhalter 4">
            <a:extLst>
              <a:ext uri="{FF2B5EF4-FFF2-40B4-BE49-F238E27FC236}">
                <a16:creationId xmlns:a16="http://schemas.microsoft.com/office/drawing/2014/main" id="{73CCF540-0E4F-47A6-981D-1A856FBCB4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80000" y="2628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56241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77" userDrawn="1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1653" userDrawn="1">
          <p15:clr>
            <a:srgbClr val="FBAE40"/>
          </p15:clr>
        </p15:guide>
        <p15:guide id="5" orient="horz" pos="2564" userDrawn="1">
          <p15:clr>
            <a:srgbClr val="FBAE40"/>
          </p15:clr>
        </p15:guide>
        <p15:guide id="6" orient="horz" pos="151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2 Bilder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240000" y="918000"/>
            <a:ext cx="540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" y="954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7" name="Bildplatzhalter 4">
            <a:extLst>
              <a:ext uri="{FF2B5EF4-FFF2-40B4-BE49-F238E27FC236}">
                <a16:creationId xmlns:a16="http://schemas.microsoft.com/office/drawing/2014/main" id="{73CCF540-0E4F-47A6-981D-1A856FBCB4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8000" y="2628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987010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658" userDrawn="1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1653">
          <p15:clr>
            <a:srgbClr val="FBAE40"/>
          </p15:clr>
        </p15:guide>
        <p15:guide id="5" orient="horz" pos="2564">
          <p15:clr>
            <a:srgbClr val="FBAE40"/>
          </p15:clr>
        </p15:guide>
        <p15:guide id="6" orient="horz" pos="151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62F6D41-300A-44A6-A773-F84C7424C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5674647-E98A-4E91-B769-603FBD38F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3634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E7FEC2D-DBFC-481D-89EF-55316F02D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BC5583F-31A1-412C-900F-41106AD78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17796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360000" y="5524114"/>
            <a:ext cx="4284008" cy="17998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DEEBD-E611-4601-8478-2EAA0B8A850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8522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HERVORHEBUNG MIT VIEL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88A6D120-9FDF-4BA4-88F2-0C6E4507EEA9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F15F71-44DB-4D13-AE55-D28F1D1B7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000" y="756000"/>
            <a:ext cx="8172000" cy="720000"/>
          </a:xfrm>
        </p:spPr>
        <p:txBody>
          <a:bodyPr/>
          <a:lstStyle>
            <a:lvl1pPr>
              <a:lnSpc>
                <a:spcPts val="57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Kapitel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3B6EDCF-E80D-4E83-A8E4-8D2B26F44C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000" y="1476441"/>
            <a:ext cx="8172000" cy="1439863"/>
          </a:xfrm>
        </p:spPr>
        <p:txBody>
          <a:bodyPr/>
          <a:lstStyle>
            <a:lvl1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1pPr>
            <a:lvl2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2pPr>
            <a:lvl3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3pPr>
            <a:lvl4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4pPr>
            <a:lvl5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5pPr>
            <a:lvl6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6pPr>
            <a:lvl7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7pPr>
            <a:lvl8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8pPr>
            <a:lvl9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Hervorhebung</a:t>
            </a:r>
          </a:p>
        </p:txBody>
      </p:sp>
    </p:spTree>
    <p:extLst>
      <p:ext uri="{BB962C8B-B14F-4D97-AF65-F5344CB8AC3E}">
        <p14:creationId xmlns:p14="http://schemas.microsoft.com/office/powerpoint/2010/main" val="2910894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HERVORHEBUNG MIT VIEL INH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88A6D120-9FDF-4BA4-88F2-0C6E4507EEA9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F15F71-44DB-4D13-AE55-D28F1D1B7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000" y="828000"/>
            <a:ext cx="8172000" cy="540000"/>
          </a:xfrm>
        </p:spPr>
        <p:txBody>
          <a:bodyPr/>
          <a:lstStyle>
            <a:lvl1pPr>
              <a:lnSpc>
                <a:spcPts val="44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Kapitel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3B6EDCF-E80D-4E83-A8E4-8D2B26F44C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000" y="1367999"/>
            <a:ext cx="8172000" cy="2916000"/>
          </a:xfrm>
        </p:spPr>
        <p:txBody>
          <a:bodyPr/>
          <a:lstStyle>
            <a:lvl1pPr>
              <a:lnSpc>
                <a:spcPts val="4400"/>
              </a:lnSpc>
              <a:spcAft>
                <a:spcPts val="0"/>
              </a:spcAft>
              <a:defRPr sz="3600" b="0">
                <a:solidFill>
                  <a:schemeClr val="bg1"/>
                </a:solidFill>
              </a:defRPr>
            </a:lvl1pPr>
            <a:lvl2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2pPr>
            <a:lvl3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3pPr>
            <a:lvl4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4pPr>
            <a:lvl5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5pPr>
            <a:lvl6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6pPr>
            <a:lvl7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7pPr>
            <a:lvl8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8pPr>
            <a:lvl9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Hervorhebung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7051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defTabSz="234000">
              <a:tabLst>
                <a:tab pos="234000" algn="l"/>
              </a:tabLst>
              <a:defRPr/>
            </a:lvl2pPr>
            <a:lvl3pPr defTabSz="234000">
              <a:tabLst>
                <a:tab pos="234000" algn="l"/>
              </a:tabLst>
              <a:defRPr/>
            </a:lvl3pPr>
            <a:lvl4pPr defTabSz="234000">
              <a:tabLst>
                <a:tab pos="234000" algn="l"/>
              </a:tabLst>
              <a:defRPr/>
            </a:lvl4pPr>
            <a:lvl5pPr defTabSz="234000">
              <a:tabLst>
                <a:tab pos="234000" algn="l"/>
              </a:tabLst>
              <a:defRPr/>
            </a:lvl5pPr>
            <a:lvl6pPr marL="0" indent="0" defTabSz="234000">
              <a:buFont typeface="+mj-lt"/>
              <a:buNone/>
              <a:tabLst>
                <a:tab pos="234000" algn="l"/>
              </a:tabLst>
              <a:defRPr/>
            </a:lvl6pPr>
            <a:lvl7pPr defTabSz="234000">
              <a:tabLst>
                <a:tab pos="234000" algn="l"/>
              </a:tabLst>
              <a:defRPr/>
            </a:lvl7pPr>
            <a:lvl8pPr defTabSz="234000">
              <a:tabLst>
                <a:tab pos="234000" algn="l"/>
              </a:tabLst>
              <a:defRPr/>
            </a:lvl8pPr>
            <a:lvl9pPr defTabSz="234000">
              <a:tabLst>
                <a:tab pos="234000" algn="l"/>
              </a:tabLst>
              <a:defRPr/>
            </a:lvl9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0586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Tabellenplatzhalter 4">
            <a:extLst>
              <a:ext uri="{FF2B5EF4-FFF2-40B4-BE49-F238E27FC236}">
                <a16:creationId xmlns:a16="http://schemas.microsoft.com/office/drawing/2014/main" id="{F5A8BB0B-4BD0-4791-8A9B-89C9D0000E35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68000" y="918000"/>
            <a:ext cx="8172000" cy="336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Tabelle durch Klicken auf Symbol hinzufügen</a:t>
            </a:r>
            <a:endParaRPr lang="de-DE" dirty="0"/>
          </a:p>
        </p:txBody>
      </p:sp>
      <p:grpSp>
        <p:nvGrpSpPr>
          <p:cNvPr id="6" name="Regieanweisungen">
            <a:extLst>
              <a:ext uri="{FF2B5EF4-FFF2-40B4-BE49-F238E27FC236}">
                <a16:creationId xmlns:a16="http://schemas.microsoft.com/office/drawing/2014/main" id="{20CE116F-C667-495A-B654-8B72C3A079E7}"/>
              </a:ext>
            </a:extLst>
          </p:cNvPr>
          <p:cNvGrpSpPr/>
          <p:nvPr userDrawn="1"/>
        </p:nvGrpSpPr>
        <p:grpSpPr>
          <a:xfrm>
            <a:off x="-2628800" y="-468000"/>
            <a:ext cx="14833648" cy="6083999"/>
            <a:chOff x="-2628800" y="-468000"/>
            <a:chExt cx="14833648" cy="6083999"/>
          </a:xfrm>
        </p:grpSpPr>
        <p:sp>
          <p:nvSpPr>
            <p:cNvPr id="16" name="Listenebenen">
              <a:extLst>
                <a:ext uri="{FF2B5EF4-FFF2-40B4-BE49-F238E27FC236}">
                  <a16:creationId xmlns:a16="http://schemas.microsoft.com/office/drawing/2014/main" id="{84A0104B-AA90-4DE7-ADAE-6959FBC15DB1}"/>
                </a:ext>
              </a:extLst>
            </p:cNvPr>
            <p:cNvSpPr txBox="1"/>
            <p:nvPr userDrawn="1"/>
          </p:nvSpPr>
          <p:spPr>
            <a:xfrm rot="10800000" flipH="1" flipV="1">
              <a:off x="-2628800" y="1368000"/>
              <a:ext cx="2520800" cy="1527786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Einfärbung einer Spalte/Zeile: </a:t>
              </a:r>
              <a:br>
                <a:rPr lang="de-DE" sz="12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Markieren der Spalte/Zeile:</a:t>
              </a: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 Entwurf / Tabellentools &gt; Schattierung &gt;</a:t>
              </a: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de-DE" sz="1200" b="1" baseline="0" dirty="0">
                <a:solidFill>
                  <a:schemeClr val="tx1"/>
                </a:solidFill>
                <a:latin typeface="+mn-lt"/>
              </a:endParaRP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Die gewünschte Farbe aus den Designfarben auswählen</a:t>
              </a:r>
            </a:p>
          </p:txBody>
        </p:sp>
        <p:sp>
          <p:nvSpPr>
            <p:cNvPr id="10" name="Zurücksetzen">
              <a:extLst>
                <a:ext uri="{FF2B5EF4-FFF2-40B4-BE49-F238E27FC236}">
                  <a16:creationId xmlns:a16="http://schemas.microsoft.com/office/drawing/2014/main" id="{431D1FFE-03BA-4520-A89B-CDD1BC7E4751}"/>
                </a:ext>
              </a:extLst>
            </p:cNvPr>
            <p:cNvSpPr txBox="1"/>
            <p:nvPr userDrawn="1"/>
          </p:nvSpPr>
          <p:spPr>
            <a:xfrm rot="10800000" flipH="1" flipV="1">
              <a:off x="9252000" y="648000"/>
              <a:ext cx="1944000" cy="612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bringen über Menü: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1" name="Hilfslinien">
              <a:extLst>
                <a:ext uri="{FF2B5EF4-FFF2-40B4-BE49-F238E27FC236}">
                  <a16:creationId xmlns:a16="http://schemas.microsoft.com/office/drawing/2014/main" id="{38EA8585-E11F-4D10-9DAB-78E6756B2D63}"/>
                </a:ext>
              </a:extLst>
            </p:cNvPr>
            <p:cNvSpPr txBox="1"/>
            <p:nvPr userDrawn="1"/>
          </p:nvSpPr>
          <p:spPr>
            <a:xfrm rot="10800000" flipH="1" flipV="1">
              <a:off x="431801" y="-468000"/>
              <a:ext cx="8280400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34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Löschen einer Spalte/Zeile: </a:t>
              </a:r>
              <a:r>
                <a:rPr kumimoji="0" lang="de-DE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Markieren der Spalte/Zeile: Layout &gt; Löschen &gt; Spalte bzw. Zeile löschen</a:t>
              </a:r>
            </a:p>
          </p:txBody>
        </p:sp>
        <p:sp>
          <p:nvSpPr>
            <p:cNvPr id="12" name="Fußzeile">
              <a:extLst>
                <a:ext uri="{FF2B5EF4-FFF2-40B4-BE49-F238E27FC236}">
                  <a16:creationId xmlns:a16="http://schemas.microsoft.com/office/drawing/2014/main" id="{4EFB3271-7B15-42ED-A704-B39FAEDC1436}"/>
                </a:ext>
              </a:extLst>
            </p:cNvPr>
            <p:cNvSpPr txBox="1"/>
            <p:nvPr userDrawn="1"/>
          </p:nvSpPr>
          <p:spPr>
            <a:xfrm rot="10800000" flipH="1" flipV="1">
              <a:off x="431800" y="5255998"/>
              <a:ext cx="8280400" cy="360001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34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sp>
          <p:nvSpPr>
            <p:cNvPr id="13" name="Layoutwechsel">
              <a:extLst>
                <a:ext uri="{FF2B5EF4-FFF2-40B4-BE49-F238E27FC236}">
                  <a16:creationId xmlns:a16="http://schemas.microsoft.com/office/drawing/2014/main" id="{6BCDAEA0-53BC-4E57-84CA-5C530F05A90E}"/>
                </a:ext>
              </a:extLst>
            </p:cNvPr>
            <p:cNvSpPr txBox="1"/>
            <p:nvPr userDrawn="1"/>
          </p:nvSpPr>
          <p:spPr>
            <a:xfrm rot="10800000" flipH="1" flipV="1">
              <a:off x="9252000" y="2283786"/>
              <a:ext cx="2952848" cy="1044048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Einfügen einer Spalte/Zeile: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Markieren der Spalte/Zeile neben der eine weitere eingefügt werden soll: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Layout &gt; Hier die gewünschte Einfügeoption auswählen</a:t>
              </a:r>
            </a:p>
          </p:txBody>
        </p:sp>
      </p:grp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4573989D-8FFD-4555-AAB7-592C2CE3AC9F}"/>
              </a:ext>
            </a:extLst>
          </p:cNvPr>
          <p:cNvCxnSpPr/>
          <p:nvPr userDrawn="1"/>
        </p:nvCxnSpPr>
        <p:spPr>
          <a:xfrm>
            <a:off x="0" y="4485600"/>
            <a:ext cx="9144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>
            <a:extLst>
              <a:ext uri="{FF2B5EF4-FFF2-40B4-BE49-F238E27FC236}">
                <a16:creationId xmlns:a16="http://schemas.microsoft.com/office/drawing/2014/main" id="{F3269418-AEC9-43D6-9A0C-41CA02546B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13"/>
          <a:stretch/>
        </p:blipFill>
        <p:spPr>
          <a:xfrm>
            <a:off x="9252000" y="3327773"/>
            <a:ext cx="2067213" cy="86415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81CC49D-33BF-49DC-B533-86BE2EB41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000" y="4679640"/>
            <a:ext cx="1512000" cy="2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41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5148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 dirty="0"/>
              <a:t>Vollbild durch klicken einfügen.</a:t>
            </a:r>
          </a:p>
        </p:txBody>
      </p:sp>
    </p:spTree>
    <p:extLst>
      <p:ext uri="{BB962C8B-B14F-4D97-AF65-F5344CB8AC3E}">
        <p14:creationId xmlns:p14="http://schemas.microsoft.com/office/powerpoint/2010/main" val="391117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kle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2052000" y="468000"/>
            <a:ext cx="5040000" cy="336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51999" y="3952800"/>
            <a:ext cx="5040000" cy="32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23257041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92" userDrawn="1">
          <p15:clr>
            <a:srgbClr val="FBAE40"/>
          </p15:clr>
        </p15:guide>
        <p15:guide id="2" pos="4468" userDrawn="1">
          <p15:clr>
            <a:srgbClr val="FBAE40"/>
          </p15:clr>
        </p15:guide>
        <p15:guide id="3" orient="horz" pos="291" userDrawn="1">
          <p15:clr>
            <a:srgbClr val="FBAE40"/>
          </p15:clr>
        </p15:guide>
        <p15:guide id="4" orient="horz" pos="241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8000" y="468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000" y="3240000"/>
            <a:ext cx="3960000" cy="104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</a:t>
            </a:r>
            <a:r>
              <a:rPr lang="de-DE" dirty="0" err="1"/>
              <a:t>Bildunterzeile</a:t>
            </a:r>
            <a:r>
              <a:rPr lang="de-DE" dirty="0"/>
              <a:t>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CFABEA7C-7103-4FAC-AAB1-B8FF068486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80000" y="468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9CA26BD8-E4CD-4A9F-ACC0-895F1FD274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240000"/>
            <a:ext cx="3960000" cy="104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</a:t>
            </a:r>
            <a:r>
              <a:rPr lang="de-DE" dirty="0" err="1"/>
              <a:t>Bildunterzeile</a:t>
            </a:r>
            <a:r>
              <a:rPr lang="de-DE" dirty="0"/>
              <a:t> // für weitere Ebenen (Text)  &gt;&gt; Menü &gt; Start &gt; Absatz &gt; Listenebene erhöhen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622643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 userDrawn="1">
          <p15:clr>
            <a:srgbClr val="FBAE40"/>
          </p15:clr>
        </p15:guide>
        <p15:guide id="2" pos="5443" userDrawn="1">
          <p15:clr>
            <a:srgbClr val="FBAE40"/>
          </p15:clr>
        </p15:guide>
        <p15:guide id="3" orient="horz" pos="291">
          <p15:clr>
            <a:srgbClr val="FBAE40"/>
          </p15:clr>
        </p15:guide>
        <p15:guide id="4" orient="horz" pos="1963" userDrawn="1">
          <p15:clr>
            <a:srgbClr val="FBAE40"/>
          </p15:clr>
        </p15:guide>
        <p15:guide id="5" pos="279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inkl.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8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CFABEA7C-7103-4FAC-AAB1-B8FF068486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80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9CA26BD8-E4CD-4A9F-ACC0-895F1FD274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0B3784F-BC20-4A45-986C-728B00F59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</p:spTree>
    <p:extLst>
      <p:ext uri="{BB962C8B-B14F-4D97-AF65-F5344CB8AC3E}">
        <p14:creationId xmlns:p14="http://schemas.microsoft.com/office/powerpoint/2010/main" val="4262250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269" userDrawn="1">
          <p15:clr>
            <a:srgbClr val="FBAE40"/>
          </p15:clr>
        </p15:guide>
        <p15:guide id="5" pos="2790">
          <p15:clr>
            <a:srgbClr val="FBAE40"/>
          </p15:clr>
        </p15:guide>
        <p15:guide id="6" pos="544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68000" y="396000"/>
            <a:ext cx="7560000" cy="4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KAPITEL | CHART-HEADLINE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68000" y="918000"/>
            <a:ext cx="7560000" cy="336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(Text und Aufzählungen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098AA80-601F-3413-3F50-122C39092FD0}"/>
              </a:ext>
            </a:extLst>
          </p:cNvPr>
          <p:cNvSpPr/>
          <p:nvPr userDrawn="1"/>
        </p:nvSpPr>
        <p:spPr>
          <a:xfrm>
            <a:off x="0" y="4663543"/>
            <a:ext cx="9144000" cy="479957"/>
          </a:xfrm>
          <a:prstGeom prst="rect">
            <a:avLst/>
          </a:prstGeom>
          <a:solidFill>
            <a:srgbClr val="0035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013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4F3000F-F0D4-1793-33CE-24941C3028C4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2482" y="4747500"/>
            <a:ext cx="1271159" cy="339502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324000" y="4840014"/>
            <a:ext cx="252000" cy="108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aseline="0">
                <a:ln>
                  <a:solidFill>
                    <a:schemeClr val="bg1"/>
                  </a:solidFill>
                </a:ln>
                <a:solidFill>
                  <a:schemeClr val="tx2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041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0" r:id="rId4"/>
    <p:sldLayoutId id="2147483667" r:id="rId5"/>
    <p:sldLayoutId id="2147483658" r:id="rId6"/>
    <p:sldLayoutId id="2147483659" r:id="rId7"/>
    <p:sldLayoutId id="2147483660" r:id="rId8"/>
    <p:sldLayoutId id="2147483661" r:id="rId9"/>
    <p:sldLayoutId id="2147483663" r:id="rId10"/>
    <p:sldLayoutId id="2147483662" r:id="rId11"/>
    <p:sldLayoutId id="2147483664" r:id="rId12"/>
    <p:sldLayoutId id="2147483665" r:id="rId13"/>
    <p:sldLayoutId id="2147483666" r:id="rId14"/>
    <p:sldLayoutId id="2147483654" r:id="rId15"/>
    <p:sldLayoutId id="2147483655" r:id="rId16"/>
    <p:sldLayoutId id="2147483668" r:id="rId17"/>
  </p:sldLayoutIdLst>
  <p:hf hdr="0" ftr="0" dt="0"/>
  <p:txStyles>
    <p:title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700" b="0" kern="1200" baseline="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1200"/>
        </a:spcAft>
        <a:buSzPct val="75000"/>
        <a:buFont typeface="Arial" panose="020B0604020202020204" pitchFamily="34" charset="0"/>
        <a:buNone/>
        <a:defRPr sz="1500" b="1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34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bg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468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702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2" userDrawn="1">
          <p15:clr>
            <a:srgbClr val="5ACBF0"/>
          </p15:clr>
        </p15:guide>
        <p15:guide id="2" pos="5059" userDrawn="1">
          <p15:clr>
            <a:srgbClr val="5ACBF0"/>
          </p15:clr>
        </p15:guide>
        <p15:guide id="3" orient="horz" pos="245" userDrawn="1">
          <p15:clr>
            <a:srgbClr val="5ACBF0"/>
          </p15:clr>
        </p15:guide>
        <p15:guide id="4" orient="horz" pos="2700" userDrawn="1">
          <p15:clr>
            <a:srgbClr val="5ACBF0"/>
          </p15:clr>
        </p15:guide>
        <p15:guide id="5" pos="544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7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12" Type="http://schemas.openxmlformats.org/officeDocument/2006/relationships/image" Target="../media/image6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">
            <a:extLst>
              <a:ext uri="{FF2B5EF4-FFF2-40B4-BE49-F238E27FC236}">
                <a16:creationId xmlns:a16="http://schemas.microsoft.com/office/drawing/2014/main" id="{591F5E70-F6F5-4247-85F2-66AA884FA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748" y="4029732"/>
            <a:ext cx="8866772" cy="334800"/>
          </a:xfrm>
        </p:spPr>
        <p:txBody>
          <a:bodyPr/>
          <a:lstStyle/>
          <a:p>
            <a:r>
              <a:rPr lang="de-DE" altLang="de-DE" sz="4500" b="1" dirty="0">
                <a:solidFill>
                  <a:schemeClr val="bg1"/>
                </a:solidFill>
              </a:rPr>
              <a:t>RUHR-UNIVERSITÄT BOCHUM</a:t>
            </a:r>
            <a:endParaRPr lang="de-DE" sz="4500" b="1" dirty="0">
              <a:solidFill>
                <a:schemeClr val="bg1"/>
              </a:solidFill>
            </a:endParaRPr>
          </a:p>
        </p:txBody>
      </p:sp>
      <p:sp>
        <p:nvSpPr>
          <p:cNvPr id="2" name="Untertitel">
            <a:extLst>
              <a:ext uri="{FF2B5EF4-FFF2-40B4-BE49-F238E27FC236}">
                <a16:creationId xmlns:a16="http://schemas.microsoft.com/office/drawing/2014/main" id="{3F806E7C-E56D-41BC-8AA6-00785CAB756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95536" y="4364532"/>
            <a:ext cx="7560000" cy="324000"/>
          </a:xfrm>
        </p:spPr>
        <p:txBody>
          <a:bodyPr/>
          <a:lstStyle/>
          <a:p>
            <a:r>
              <a:rPr lang="de-DE" altLang="de-DE" sz="1800" b="1" dirty="0">
                <a:solidFill>
                  <a:schemeClr val="bg1"/>
                </a:solidFill>
              </a:rPr>
              <a:t>ZAHLEN &amp; FAKTEN</a:t>
            </a:r>
          </a:p>
        </p:txBody>
      </p:sp>
    </p:spTree>
    <p:extLst>
      <p:ext uri="{BB962C8B-B14F-4D97-AF65-F5344CB8AC3E}">
        <p14:creationId xmlns:p14="http://schemas.microsoft.com/office/powerpoint/2010/main" val="662600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8" name="Titel 17">
            <a:extLst>
              <a:ext uri="{FF2B5EF4-FFF2-40B4-BE49-F238E27FC236}">
                <a16:creationId xmlns:a16="http://schemas.microsoft.com/office/drawing/2014/main" id="{924CE086-5F07-7BC7-B165-D536D3B36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FORSCHUNGSBAUTEN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FLAGGSCHIFF-PROJEKTE</a:t>
            </a:r>
            <a:br>
              <a:rPr lang="de-DE" b="1" dirty="0"/>
            </a:br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2B67B7C-B3F7-C3F0-8108-D0A86D6A3313}"/>
              </a:ext>
            </a:extLst>
          </p:cNvPr>
          <p:cNvSpPr txBox="1"/>
          <p:nvPr/>
        </p:nvSpPr>
        <p:spPr>
          <a:xfrm rot="21143993">
            <a:off x="5236540" y="384481"/>
            <a:ext cx="1652482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Gefördert vom Bund und</a:t>
            </a:r>
            <a:br>
              <a:rPr lang="de-DE" sz="1013" dirty="0">
                <a:solidFill>
                  <a:schemeClr val="tx2"/>
                </a:solidFill>
              </a:rPr>
            </a:br>
            <a:r>
              <a:rPr lang="de-DE" sz="1013" dirty="0">
                <a:solidFill>
                  <a:schemeClr val="tx2"/>
                </a:solidFill>
              </a:rPr>
              <a:t>vom Land mit insgesamt</a:t>
            </a:r>
            <a:br>
              <a:rPr lang="en-US" sz="1013" b="1" dirty="0">
                <a:solidFill>
                  <a:schemeClr val="tx2"/>
                </a:solidFill>
              </a:rPr>
            </a:br>
            <a:r>
              <a:rPr lang="en-US" sz="1013" b="1" dirty="0">
                <a:solidFill>
                  <a:schemeClr val="tx2"/>
                </a:solidFill>
              </a:rPr>
              <a:t>250 </a:t>
            </a:r>
            <a:r>
              <a:rPr lang="en-US" sz="1013" b="1" dirty="0" err="1">
                <a:solidFill>
                  <a:schemeClr val="tx2"/>
                </a:solidFill>
              </a:rPr>
              <a:t>Millionen</a:t>
            </a:r>
            <a:r>
              <a:rPr lang="en-US" sz="1013" b="1" dirty="0">
                <a:solidFill>
                  <a:schemeClr val="tx2"/>
                </a:solidFill>
              </a:rPr>
              <a:t> Euro</a:t>
            </a:r>
            <a:endParaRPr lang="de-DE" sz="1013" b="1" dirty="0">
              <a:solidFill>
                <a:schemeClr val="tx2"/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7AA103E-F63C-E54F-41EE-9888397112F9}"/>
              </a:ext>
            </a:extLst>
          </p:cNvPr>
          <p:cNvSpPr txBox="1"/>
          <p:nvPr/>
        </p:nvSpPr>
        <p:spPr>
          <a:xfrm rot="21143993">
            <a:off x="7107149" y="469281"/>
            <a:ext cx="1598103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Verbesserung der Forschungsinfrastruktur an deutschen Hochschulen</a:t>
            </a:r>
            <a:r>
              <a:rPr lang="en-US" sz="1013" dirty="0">
                <a:solidFill>
                  <a:schemeClr val="tx2"/>
                </a:solidFill>
              </a:rPr>
              <a:t>.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9" name="Grafik 8" descr="Rendering Gebäudeansicht Think">
            <a:extLst>
              <a:ext uri="{FF2B5EF4-FFF2-40B4-BE49-F238E27FC236}">
                <a16:creationId xmlns:a16="http://schemas.microsoft.com/office/drawing/2014/main" id="{8FFDAFC1-0F86-C993-D5E9-B53E0E6C5B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904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924424C1-5FF5-67A9-ADDF-D437ECE101C9}"/>
              </a:ext>
            </a:extLst>
          </p:cNvPr>
          <p:cNvSpPr txBox="1"/>
          <p:nvPr/>
        </p:nvSpPr>
        <p:spPr>
          <a:xfrm>
            <a:off x="756048" y="4299942"/>
            <a:ext cx="143968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</a:t>
            </a:r>
            <a:endParaRPr lang="de-DE" dirty="0"/>
          </a:p>
        </p:txBody>
      </p:sp>
      <p:pic>
        <p:nvPicPr>
          <p:cNvPr id="14" name="Grafik 13" descr="Foto Gebäude ZGH">
            <a:extLst>
              <a:ext uri="{FF2B5EF4-FFF2-40B4-BE49-F238E27FC236}">
                <a16:creationId xmlns:a16="http://schemas.microsoft.com/office/drawing/2014/main" id="{A012C413-301F-7D0A-F92C-4BDB6508CA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0369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C63DA1A6-C305-71B5-B5E8-11FA853A273F}"/>
              </a:ext>
            </a:extLst>
          </p:cNvPr>
          <p:cNvSpPr txBox="1"/>
          <p:nvPr/>
        </p:nvSpPr>
        <p:spPr>
          <a:xfrm>
            <a:off x="2699792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ZGH</a:t>
            </a:r>
            <a:endParaRPr lang="de-DE" b="1" dirty="0"/>
          </a:p>
        </p:txBody>
      </p:sp>
      <p:pic>
        <p:nvPicPr>
          <p:cNvPr id="16" name="Grafik 15" descr="Foto Gebäude ZEMOS">
            <a:extLst>
              <a:ext uri="{FF2B5EF4-FFF2-40B4-BE49-F238E27FC236}">
                <a16:creationId xmlns:a16="http://schemas.microsoft.com/office/drawing/2014/main" id="{1FD1FBDE-9E02-E97F-9FE0-E69C8F3B5AB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5834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6711BBAB-7007-EEC6-4B43-2276E0A80E07}"/>
              </a:ext>
            </a:extLst>
          </p:cNvPr>
          <p:cNvSpPr txBox="1"/>
          <p:nvPr/>
        </p:nvSpPr>
        <p:spPr>
          <a:xfrm>
            <a:off x="4354761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ZEMOS</a:t>
            </a:r>
            <a:endParaRPr lang="de-DE" b="1" dirty="0"/>
          </a:p>
        </p:txBody>
      </p:sp>
      <p:pic>
        <p:nvPicPr>
          <p:cNvPr id="12" name="Grafik 11" descr="Foto Gebäude Prodi">
            <a:extLst>
              <a:ext uri="{FF2B5EF4-FFF2-40B4-BE49-F238E27FC236}">
                <a16:creationId xmlns:a16="http://schemas.microsoft.com/office/drawing/2014/main" id="{FE8D0BDF-47FE-BE06-4B69-474697E7823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1299" y="1347615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70D46E2C-22E1-C18E-444A-379015DB2254}"/>
              </a:ext>
            </a:extLst>
          </p:cNvPr>
          <p:cNvSpPr txBox="1"/>
          <p:nvPr/>
        </p:nvSpPr>
        <p:spPr>
          <a:xfrm>
            <a:off x="5973249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ZESS</a:t>
            </a:r>
            <a:endParaRPr lang="de-DE" b="1" dirty="0"/>
          </a:p>
        </p:txBody>
      </p:sp>
      <p:pic>
        <p:nvPicPr>
          <p:cNvPr id="5" name="Grafik 4" descr="Forschungsbau Prodi">
            <a:extLst>
              <a:ext uri="{FF2B5EF4-FFF2-40B4-BE49-F238E27FC236}">
                <a16:creationId xmlns:a16="http://schemas.microsoft.com/office/drawing/2014/main" id="{DB1CC466-C1AB-2F67-59F5-D6E3F5C86E8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6763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ECF9089E-FE4B-CFA6-723C-84424E87BB12}"/>
              </a:ext>
            </a:extLst>
          </p:cNvPr>
          <p:cNvSpPr txBox="1"/>
          <p:nvPr/>
        </p:nvSpPr>
        <p:spPr>
          <a:xfrm>
            <a:off x="7854077" y="4299942"/>
            <a:ext cx="887309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PRODI</a:t>
            </a:r>
            <a:endParaRPr lang="de-DE" b="1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30104BC-47FE-71F8-747B-9E152DE1E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10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720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Studierende mit Laptops im Austausch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4958" y="0"/>
            <a:ext cx="5779042" cy="5143500"/>
          </a:xfrm>
          <a:prstGeom prst="rect">
            <a:avLst/>
          </a:prstGeom>
          <a:effectLst/>
        </p:spPr>
      </p:pic>
      <p:pic>
        <p:nvPicPr>
          <p:cNvPr id="4" name="Bild" descr="Foto Seminarraum, Dozentin vor Tafel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18" y="2566974"/>
            <a:ext cx="3370676" cy="2571750"/>
          </a:xfrm>
          <a:prstGeom prst="rect">
            <a:avLst/>
          </a:prstGeom>
          <a:effectLst/>
        </p:spPr>
      </p:pic>
      <p:pic>
        <p:nvPicPr>
          <p:cNvPr id="5" name="Grafik 4" descr="Mobile Geräte auf Schreibtisch 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64958" cy="2571750"/>
          </a:xfrm>
          <a:prstGeom prst="rect">
            <a:avLst/>
          </a:prstGeom>
          <a:effectLst/>
        </p:spPr>
      </p:pic>
      <p:sp>
        <p:nvSpPr>
          <p:cNvPr id="21" name="Titel 23">
            <a:extLst>
              <a:ext uri="{FF2B5EF4-FFF2-40B4-BE49-F238E27FC236}">
                <a16:creationId xmlns:a16="http://schemas.microsoft.com/office/drawing/2014/main" id="{7EF128B6-18A5-F44D-F623-AE9C70C80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0930" y="390619"/>
            <a:ext cx="4330882" cy="153464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LEHREN &amp; LERNEN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1E8F02F3-8AA5-643D-7ED1-21313C4F4C47}"/>
              </a:ext>
            </a:extLst>
          </p:cNvPr>
          <p:cNvSpPr txBox="1"/>
          <p:nvPr/>
        </p:nvSpPr>
        <p:spPr>
          <a:xfrm>
            <a:off x="5436096" y="3732252"/>
            <a:ext cx="3707904" cy="3231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Gemeinsam für die Welt von morgen.</a:t>
            </a:r>
          </a:p>
        </p:txBody>
      </p:sp>
    </p:spTree>
    <p:extLst>
      <p:ext uri="{BB962C8B-B14F-4D97-AF65-F5344CB8AC3E}">
        <p14:creationId xmlns:p14="http://schemas.microsoft.com/office/powerpoint/2010/main" val="2358153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5999"/>
            <a:ext cx="7560000" cy="897983"/>
          </a:xfrm>
        </p:spPr>
        <p:txBody>
          <a:bodyPr/>
          <a:lstStyle/>
          <a:p>
            <a:r>
              <a:rPr lang="de-DE" altLang="de-DE" sz="25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LEITPRINZIP:</a:t>
            </a:r>
            <a:br>
              <a:rPr lang="de-DE" altLang="de-DE" sz="25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25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FORSCHENDES LERNEN</a:t>
            </a:r>
            <a:endParaRPr lang="de-DE" sz="25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7532"/>
            <a:ext cx="4176008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Schrittweise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Einführung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ab dem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Bachelorstudium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kritisches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selbstkritisches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Denken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selbstständiges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Denken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akademische Werte und soziale Verantwortung 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interdisziplinäres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Arbeiten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Teamarbeit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Wissenschaftskommunikation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Integrierte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Forschungsmodule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Studiengängen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Jährliches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Weiterentwicklung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Didaktische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Unterstützung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für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Lehrende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Bild 5" descr="Studierende arbeiten an Laptop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396000"/>
            <a:ext cx="378073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00AF72-7B35-A952-37DE-E0C7A5FD1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12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2551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8928536" cy="1023622"/>
          </a:xfrm>
        </p:spPr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MISSION: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GEMEINSAM LERNEN, LEBEN</a:t>
            </a:r>
            <a:b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 ETWAS ERREICHEN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999" y="1777500"/>
            <a:ext cx="8172764" cy="3366000"/>
          </a:xfrm>
        </p:spPr>
        <p:txBody>
          <a:bodyPr/>
          <a:lstStyle/>
          <a:p>
            <a:pPr marL="0" lvl="2" indent="0">
              <a:lnSpc>
                <a:spcPts val="1500"/>
              </a:lnSpc>
              <a:buSzPct val="130000"/>
              <a:buNone/>
            </a:pP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Aktive Beteiligung von Studierenden:</a:t>
            </a: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Mitwirkung in Gremien und Kommissionen</a:t>
            </a: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jährliches Programm für studentische Initiativkurse</a:t>
            </a:r>
          </a:p>
          <a:p>
            <a:pPr marL="0" lvl="2" indent="0">
              <a:lnSpc>
                <a:spcPct val="100000"/>
              </a:lnSpc>
              <a:spcBef>
                <a:spcPts val="600"/>
              </a:spcBef>
              <a:buClr>
                <a:srgbClr val="8DAE10"/>
              </a:buClr>
              <a:buSzPct val="130000"/>
              <a:buNone/>
              <a:defRPr/>
            </a:pP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Wichtige Einrichtungen für die Weiterentwicklung</a:t>
            </a:r>
            <a:b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von Lernen und Lehren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  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Zentrum für Wissenschaftsdidaktik (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ZfW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 School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Education (PSE)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Optionalbereich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(Erwerb von Schlüsselkompetenzen)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Sprachzentrum: 15 Sprachen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Schülerlabore: 80 Projekte / 1.400 Teilnehmende pro Jahr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00AF72-7B35-A952-37DE-E0C7A5FD1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13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1825CE3F-B14A-6BAF-B030-C33CDD85D7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"/>
          <a:stretch>
            <a:fillRect/>
          </a:stretch>
        </p:blipFill>
        <p:spPr>
          <a:xfrm>
            <a:off x="6228184" y="396000"/>
            <a:ext cx="2412580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0347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O Werk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88" r="-76"/>
          <a:stretch/>
        </p:blipFill>
        <p:spPr>
          <a:xfrm>
            <a:off x="0" y="656103"/>
            <a:ext cx="3393364" cy="2167168"/>
          </a:xfrm>
          <a:prstGeom prst="rect">
            <a:avLst/>
          </a:prstGeom>
          <a:effectLst/>
        </p:spPr>
      </p:pic>
      <p:pic>
        <p:nvPicPr>
          <p:cNvPr id="6" name="Grafik 5" descr="Labor mit Roboterarm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3886" y="0"/>
            <a:ext cx="5776152" cy="5143500"/>
          </a:xfrm>
          <a:prstGeom prst="rect">
            <a:avLst/>
          </a:prstGeom>
          <a:effectLst/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3228C2E0-F212-9322-11E8-9B99EEF01D15}"/>
              </a:ext>
            </a:extLst>
          </p:cNvPr>
          <p:cNvSpPr txBox="1"/>
          <p:nvPr/>
        </p:nvSpPr>
        <p:spPr>
          <a:xfrm>
            <a:off x="5652120" y="3732252"/>
            <a:ext cx="3491880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Dritte Kernaufgabe der Universität neben Forschung und Lehre.</a:t>
            </a:r>
          </a:p>
        </p:txBody>
      </p:sp>
      <p:pic>
        <p:nvPicPr>
          <p:cNvPr id="21" name="Grafik 20" descr="Farbfläche">
            <a:extLst>
              <a:ext uri="{FF2B5EF4-FFF2-40B4-BE49-F238E27FC236}">
                <a16:creationId xmlns:a16="http://schemas.microsoft.com/office/drawing/2014/main" id="{72A3B7DB-8B97-6E4C-1B87-E23927DEA8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59924" cy="390618"/>
          </a:xfrm>
          <a:prstGeom prst="rect">
            <a:avLst/>
          </a:prstGeom>
          <a:effectLst/>
        </p:spPr>
      </p:pic>
      <p:sp>
        <p:nvSpPr>
          <p:cNvPr id="22" name="Titel 23">
            <a:extLst>
              <a:ext uri="{FF2B5EF4-FFF2-40B4-BE49-F238E27FC236}">
                <a16:creationId xmlns:a16="http://schemas.microsoft.com/office/drawing/2014/main" id="{8D57A99E-064F-AFFB-9933-3BA809D81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390618"/>
            <a:ext cx="4474898" cy="80367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TRANSFER</a:t>
            </a:r>
          </a:p>
        </p:txBody>
      </p:sp>
      <p:pic>
        <p:nvPicPr>
          <p:cNvPr id="4" name="Inhaltsplatzhalter 3" descr="Luftbild RUB Campus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1" y="2808000"/>
            <a:ext cx="3355963" cy="23355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00968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WISSENS- &amp; 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TECHNOLOGIE-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TRANSFER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854104"/>
            <a:ext cx="4104000" cy="309391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WORLDFACTORY Start-up Center (WSC)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Förderung des Unternehmertums in einem frühen Stadium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Förderung des Wissenstransfers und der Interaktion mit der Gesellschaft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FACE@RUB: 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Ausrichtung auf weibliche akademische Unternehmerinnen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Platz 6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bundesweiten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Ranking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Gründungsradar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2025</a:t>
            </a:r>
          </a:p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481F67B-CBC4-4BA0-ACC4-AF5361C5B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15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7" name="Bild">
            <a:extLst>
              <a:ext uri="{FF2B5EF4-FFF2-40B4-BE49-F238E27FC236}">
                <a16:creationId xmlns:a16="http://schemas.microsoft.com/office/drawing/2014/main" id="{C07FE3E3-9753-4FF7-1F1E-4FC3D0C931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88938"/>
            <a:ext cx="3965575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17306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8" name="Titel 17">
            <a:extLst>
              <a:ext uri="{FF2B5EF4-FFF2-40B4-BE49-F238E27FC236}">
                <a16:creationId xmlns:a16="http://schemas.microsoft.com/office/drawing/2014/main" id="{D0EF695C-0D64-A67D-C3A5-67CC6964B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STARK VERNETZT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INTERDISZIPLINÄR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7ECC955-7C88-2139-660C-90B1654051AB}"/>
              </a:ext>
            </a:extLst>
          </p:cNvPr>
          <p:cNvSpPr txBox="1"/>
          <p:nvPr/>
        </p:nvSpPr>
        <p:spPr>
          <a:xfrm rot="21143993">
            <a:off x="5646377" y="865423"/>
            <a:ext cx="1259843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Strategische Partnerschaften als langfristige Kooperationen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BEB4184-392D-D087-C4B6-912BB1BB20A2}"/>
              </a:ext>
            </a:extLst>
          </p:cNvPr>
          <p:cNvSpPr txBox="1"/>
          <p:nvPr/>
        </p:nvSpPr>
        <p:spPr>
          <a:xfrm rot="21143993">
            <a:off x="7021692" y="545656"/>
            <a:ext cx="1467787" cy="10275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Neue Maßstäbe in Forschung, Lehre, Nachwuchsförderung, Transfer und gesellschaftlicher Verantwortung</a:t>
            </a:r>
            <a:r>
              <a:rPr lang="en-US" sz="1013" dirty="0">
                <a:solidFill>
                  <a:schemeClr val="tx2"/>
                </a:solidFill>
              </a:rPr>
              <a:t>.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22" name="Grafik 21" descr="Logo Univercity">
            <a:extLst>
              <a:ext uri="{FF2B5EF4-FFF2-40B4-BE49-F238E27FC236}">
                <a16:creationId xmlns:a16="http://schemas.microsoft.com/office/drawing/2014/main" id="{03B930E5-6B0F-BB33-53D4-E514940CC4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199" y="1851670"/>
            <a:ext cx="2015999" cy="24414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CEAE41F-72B6-0C2E-9327-7AC98D0679AC}"/>
              </a:ext>
            </a:extLst>
          </p:cNvPr>
          <p:cNvSpPr txBox="1"/>
          <p:nvPr/>
        </p:nvSpPr>
        <p:spPr>
          <a:xfrm>
            <a:off x="493199" y="2033792"/>
            <a:ext cx="93563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LOKAL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9946470-A0E3-53CD-F876-371A34B39AEB}"/>
              </a:ext>
            </a:extLst>
          </p:cNvPr>
          <p:cNvSpPr txBox="1"/>
          <p:nvPr/>
        </p:nvSpPr>
        <p:spPr>
          <a:xfrm>
            <a:off x="1387471" y="4299942"/>
            <a:ext cx="143968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</a:t>
            </a:r>
            <a:r>
              <a:rPr lang="en-US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</a:t>
            </a:r>
            <a:endParaRPr lang="de-DE" dirty="0"/>
          </a:p>
        </p:txBody>
      </p:sp>
      <p:pic>
        <p:nvPicPr>
          <p:cNvPr id="24" name="Grafik 23" descr="Rollup der UA Ruhr vor dem Audimax">
            <a:extLst>
              <a:ext uri="{FF2B5EF4-FFF2-40B4-BE49-F238E27FC236}">
                <a16:creationId xmlns:a16="http://schemas.microsoft.com/office/drawing/2014/main" id="{0AE81C04-5CDF-2A79-1B59-A5C96C6D89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5700" y="1851671"/>
            <a:ext cx="2015999" cy="24469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1A9C207-9137-44B6-DCCD-0260175580C1}"/>
              </a:ext>
            </a:extLst>
          </p:cNvPr>
          <p:cNvSpPr txBox="1"/>
          <p:nvPr/>
        </p:nvSpPr>
        <p:spPr>
          <a:xfrm>
            <a:off x="2535700" y="2033792"/>
            <a:ext cx="112334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294D3CFC-051F-F9D0-8B72-BF713152563F}"/>
              </a:ext>
            </a:extLst>
          </p:cNvPr>
          <p:cNvSpPr txBox="1"/>
          <p:nvPr/>
        </p:nvSpPr>
        <p:spPr>
          <a:xfrm>
            <a:off x="3690648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 RUHR</a:t>
            </a:r>
            <a:endParaRPr lang="de-DE" b="1" dirty="0"/>
          </a:p>
        </p:txBody>
      </p:sp>
      <p:pic>
        <p:nvPicPr>
          <p:cNvPr id="20" name="Grafik 19" descr="Fahnen auf dem RUB Campus">
            <a:extLst>
              <a:ext uri="{FF2B5EF4-FFF2-40B4-BE49-F238E27FC236}">
                <a16:creationId xmlns:a16="http://schemas.microsoft.com/office/drawing/2014/main" id="{929203E6-CC99-EF0F-3074-918C41D2D4F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8201" y="1851670"/>
            <a:ext cx="2015999" cy="2425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7BA4787B-7B39-0599-E589-A34347D14754}"/>
              </a:ext>
            </a:extLst>
          </p:cNvPr>
          <p:cNvSpPr txBox="1"/>
          <p:nvPr/>
        </p:nvSpPr>
        <p:spPr>
          <a:xfrm>
            <a:off x="4578201" y="2033792"/>
            <a:ext cx="112334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EUROPA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83E71A2-6783-CCE6-9A09-E8DAA62A8E12}"/>
              </a:ext>
            </a:extLst>
          </p:cNvPr>
          <p:cNvSpPr txBox="1"/>
          <p:nvPr/>
        </p:nvSpPr>
        <p:spPr>
          <a:xfrm>
            <a:off x="6113268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</a:t>
            </a:r>
            <a:endParaRPr lang="de-DE" b="1" dirty="0"/>
          </a:p>
        </p:txBody>
      </p:sp>
      <p:pic>
        <p:nvPicPr>
          <p:cNvPr id="26" name="Grafik 25" descr="Weltkarte">
            <a:extLst>
              <a:ext uri="{FF2B5EF4-FFF2-40B4-BE49-F238E27FC236}">
                <a16:creationId xmlns:a16="http://schemas.microsoft.com/office/drawing/2014/main" id="{86344D63-0278-8D99-F07E-FED185B56D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0702" y="1851670"/>
            <a:ext cx="2015999" cy="2434645"/>
          </a:xfrm>
          <a:prstGeom prst="rect">
            <a:avLst/>
          </a:prstGeom>
          <a:solidFill>
            <a:schemeClr val="bg1">
              <a:alpha val="84614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5F662D3C-613F-F0FE-C17D-67C09DE343CD}"/>
              </a:ext>
            </a:extLst>
          </p:cNvPr>
          <p:cNvSpPr txBox="1"/>
          <p:nvPr/>
        </p:nvSpPr>
        <p:spPr>
          <a:xfrm>
            <a:off x="6620702" y="2033792"/>
            <a:ext cx="1288816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WELTWEIT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A18C291B-A917-9028-39AF-D152FF20EF46}"/>
              </a:ext>
            </a:extLst>
          </p:cNvPr>
          <p:cNvSpPr txBox="1"/>
          <p:nvPr/>
        </p:nvSpPr>
        <p:spPr>
          <a:xfrm>
            <a:off x="8153034" y="4299942"/>
            <a:ext cx="618643" cy="300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WUN</a:t>
            </a:r>
            <a:endParaRPr lang="de-DE" b="1" dirty="0"/>
          </a:p>
        </p:txBody>
      </p:sp>
      <p:sp>
        <p:nvSpPr>
          <p:cNvPr id="5" name="Foliennummer">
            <a:extLst>
              <a:ext uri="{FF2B5EF4-FFF2-40B4-BE49-F238E27FC236}">
                <a16:creationId xmlns:a16="http://schemas.microsoft.com/office/drawing/2014/main" id="{5E49468A-F828-FE62-E1BD-A268CB916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16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51135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UNIVERCITY BOCHUM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Zusammenarbeit in der „Stadt der Wissenschaft“ Bochum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</a:t>
            </a:r>
            <a:r>
              <a:rPr lang="en-US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Bochum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ein einzigartiges Format der Wissenschaftskooperation in Deutschland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Partner: Stadt Bochum,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sechs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Hochschulen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zwei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Forschungsinstitute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weitere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Partner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Fokus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 Transferthemen, wissensbasierte Stadtentwicklung, Zusammenarbeit und Wissenschaftskommunikation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655854" y="3564751"/>
            <a:ext cx="1598103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b="1" dirty="0">
                <a:solidFill>
                  <a:schemeClr val="tx2"/>
                </a:solidFill>
              </a:rPr>
              <a:t>Gesamtzahl der Studierenden in Bochum: ca. 56.000!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7"/>
          <a:stretch/>
        </p:blipFill>
        <p:spPr>
          <a:xfrm>
            <a:off x="4675188" y="396000"/>
            <a:ext cx="396716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F6E68F-66A4-F91C-BC47-9DF5078C8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17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11054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UNIVERSITÄTSALLIANZ RUHR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49"/>
            <a:ext cx="4968096" cy="3615489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Deutschlands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dichtester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Hochschullandschaft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rund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110.000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Studierende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mehr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16.000 Absolvent*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mehr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1.000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Promotionen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 Jahr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circa 14.000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Forschende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etwa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440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Millionen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Euro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Drittmittel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 Jahr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100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Kooperationsprojekte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gemeinsame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Studiengänge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Professuren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Auslandsbüros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Osteuropa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Zentralasien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Nordamerika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Lateinamerika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gemeinsame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Research Academy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gemeinsame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Transfer GmbH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BRYCK Startup Alliance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6993662" y="3862922"/>
            <a:ext cx="2135422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Forschungsschwerpunkte gebündelt in 5 Themenbereichen</a:t>
            </a:r>
          </a:p>
          <a:p>
            <a:pPr algn="ctr"/>
            <a:r>
              <a:rPr lang="de-DE" sz="1013" dirty="0">
                <a:solidFill>
                  <a:schemeClr val="tx2"/>
                </a:solidFill>
              </a:rPr>
              <a:t>(siehe unten …)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B05F8B-AE5C-7996-41DB-158752AB2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18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53F88F9-7476-06AB-AD7C-0936AFEA2B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8024" y="669583"/>
            <a:ext cx="4355976" cy="358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26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3" name="Titel 12">
            <a:extLst>
              <a:ext uri="{FF2B5EF4-FFF2-40B4-BE49-F238E27FC236}">
                <a16:creationId xmlns:a16="http://schemas.microsoft.com/office/drawing/2014/main" id="{8AFD8097-B510-95AF-778B-9EA3A566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5999"/>
            <a:ext cx="7560000" cy="453155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ALLIANCE RUHR</a:t>
            </a:r>
            <a:endParaRPr lang="de-DE" b="1" dirty="0"/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B176F379-8461-B8FD-12B1-C0C69158A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0453"/>
            <a:ext cx="4680883" cy="3366000"/>
          </a:xfrm>
        </p:spPr>
        <p:txBody>
          <a:bodyPr/>
          <a:lstStyle/>
          <a:p>
            <a:pPr lvl="0">
              <a:lnSpc>
                <a:spcPct val="100000"/>
              </a:lnSpc>
              <a:spcAft>
                <a:spcPts val="0"/>
              </a:spcAft>
              <a:buClr>
                <a:srgbClr val="003560"/>
              </a:buClr>
              <a:defRPr/>
            </a:pPr>
            <a:r>
              <a:rPr lang="de-DE" altLang="de-DE" sz="1400" dirty="0">
                <a:solidFill>
                  <a:srgbClr val="003560"/>
                </a:solidFill>
              </a:rPr>
              <a:t>Spitzenforschung zu globalen </a:t>
            </a:r>
            <a:br>
              <a:rPr lang="de-DE" altLang="de-DE" sz="1400" dirty="0">
                <a:solidFill>
                  <a:srgbClr val="003560"/>
                </a:solidFill>
              </a:rPr>
            </a:br>
            <a:r>
              <a:rPr lang="de-DE" altLang="de-DE" sz="1400" dirty="0">
                <a:solidFill>
                  <a:srgbClr val="003560"/>
                </a:solidFill>
              </a:rPr>
              <a:t>Herausforderungen, organisiert in vier Forschungszentren und einem College:</a:t>
            </a:r>
          </a:p>
          <a:p>
            <a:pPr lvl="0">
              <a:lnSpc>
                <a:spcPct val="100000"/>
              </a:lnSpc>
              <a:spcAft>
                <a:spcPts val="0"/>
              </a:spcAft>
              <a:buClr>
                <a:srgbClr val="003560"/>
              </a:buClr>
              <a:defRPr/>
            </a:pPr>
            <a:endParaRPr lang="de-DE" altLang="de-DE" sz="1400" dirty="0">
              <a:solidFill>
                <a:srgbClr val="003560"/>
              </a:solidFill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One Health Ruhr – from Molecules to Systems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Chemical Sciences and Sustainability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Trustworthy Data Science and Security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Future Energy Materials and Systems</a:t>
            </a:r>
            <a:endParaRPr lang="en-US" altLang="de-DE" sz="1400" b="1" dirty="0">
              <a:solidFill>
                <a:srgbClr val="003560"/>
              </a:solidFill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College for Social Sciences and Humanities</a:t>
            </a:r>
          </a:p>
          <a:p>
            <a:pPr marL="0" lvl="2" indent="0">
              <a:lnSpc>
                <a:spcPct val="100000"/>
              </a:lnSpc>
              <a:buClr>
                <a:srgbClr val="003560"/>
              </a:buClr>
              <a:buNone/>
              <a:defRPr/>
            </a:pPr>
            <a:r>
              <a:rPr lang="en-US" sz="1400" dirty="0" err="1">
                <a:solidFill>
                  <a:srgbClr val="003560"/>
                </a:solidFill>
              </a:rPr>
              <a:t>zusammen</a:t>
            </a:r>
            <a:r>
              <a:rPr lang="en-US" sz="1400" dirty="0">
                <a:solidFill>
                  <a:srgbClr val="003560"/>
                </a:solidFill>
              </a:rPr>
              <a:t> </a:t>
            </a:r>
            <a:r>
              <a:rPr lang="en-US" sz="1400" dirty="0" err="1">
                <a:solidFill>
                  <a:srgbClr val="003560"/>
                </a:solidFill>
              </a:rPr>
              <a:t>mit</a:t>
            </a:r>
            <a:r>
              <a:rPr lang="en-US" sz="1400" dirty="0">
                <a:solidFill>
                  <a:srgbClr val="003560"/>
                </a:solidFill>
              </a:rPr>
              <a:t> der Universität Duisburg Essen</a:t>
            </a:r>
            <a:br>
              <a:rPr lang="en-US" sz="1400" dirty="0">
                <a:solidFill>
                  <a:srgbClr val="003560"/>
                </a:solidFill>
              </a:rPr>
            </a:br>
            <a:r>
              <a:rPr lang="en-US" sz="1400" dirty="0">
                <a:solidFill>
                  <a:srgbClr val="003560"/>
                </a:solidFill>
              </a:rPr>
              <a:t>und der TU Dortmund</a:t>
            </a:r>
            <a:endParaRPr lang="de-DE" sz="1400" dirty="0">
              <a:solidFill>
                <a:srgbClr val="00356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202A699-5AC3-E416-3727-6C929D63B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19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1" name="Grafik 10" descr="Science Cloud der UA Ruhr">
            <a:extLst>
              <a:ext uri="{FF2B5EF4-FFF2-40B4-BE49-F238E27FC236}">
                <a16:creationId xmlns:a16="http://schemas.microsoft.com/office/drawing/2014/main" id="{186C0B1D-150D-544D-3126-893E662EC5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404095"/>
            <a:ext cx="4068763" cy="38902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3AA2111B-6130-2789-7A42-B7ED87BEAA06}"/>
              </a:ext>
            </a:extLst>
          </p:cNvPr>
          <p:cNvSpPr txBox="1"/>
          <p:nvPr/>
        </p:nvSpPr>
        <p:spPr>
          <a:xfrm rot="21143993">
            <a:off x="3358697" y="4071637"/>
            <a:ext cx="1575085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Gefördert mit </a:t>
            </a:r>
            <a:r>
              <a:rPr lang="de-DE" sz="1013" b="1" dirty="0">
                <a:solidFill>
                  <a:schemeClr val="tx2"/>
                </a:solidFill>
              </a:rPr>
              <a:t>48 Mio. € </a:t>
            </a:r>
            <a:r>
              <a:rPr lang="de-DE" sz="1013" dirty="0">
                <a:solidFill>
                  <a:schemeClr val="tx2"/>
                </a:solidFill>
              </a:rPr>
              <a:t>jährlich durch das Land Nordrhein-Westfalen!</a:t>
            </a:r>
          </a:p>
        </p:txBody>
      </p:sp>
    </p:spTree>
    <p:extLst>
      <p:ext uri="{BB962C8B-B14F-4D97-AF65-F5344CB8AC3E}">
        <p14:creationId xmlns:p14="http://schemas.microsoft.com/office/powerpoint/2010/main" val="361903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3" name="Titel">
            <a:extLst>
              <a:ext uri="{FF2B5EF4-FFF2-40B4-BE49-F238E27FC236}">
                <a16:creationId xmlns:a16="http://schemas.microsoft.com/office/drawing/2014/main" id="{52BE8065-DCB2-F562-BB93-F283AE16DC4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PROFIL</a:t>
            </a:r>
            <a:endParaRPr lang="de-DE" b="1" dirty="0"/>
          </a:p>
        </p:txBody>
      </p:sp>
      <p:sp>
        <p:nvSpPr>
          <p:cNvPr id="3" name="Folientext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55454"/>
            <a:ext cx="4104000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cs typeface="Arial" panose="020B0604020202020204" pitchFamily="34" charset="0"/>
              </a:rPr>
              <a:t>erste</a:t>
            </a:r>
            <a:r>
              <a:rPr lang="en-US" altLang="de-DE" sz="1400" dirty="0">
                <a:cs typeface="Arial" panose="020B0604020202020204" pitchFamily="34" charset="0"/>
              </a:rPr>
              <a:t> neu </a:t>
            </a:r>
            <a:r>
              <a:rPr lang="en-US" altLang="de-DE" sz="1400" dirty="0" err="1">
                <a:cs typeface="Arial" panose="020B0604020202020204" pitchFamily="34" charset="0"/>
              </a:rPr>
              <a:t>gegründete</a:t>
            </a:r>
            <a:r>
              <a:rPr lang="en-US" altLang="de-DE" sz="1400" dirty="0">
                <a:cs typeface="Arial" panose="020B0604020202020204" pitchFamily="34" charset="0"/>
              </a:rPr>
              <a:t> Universität</a:t>
            </a:r>
            <a:br>
              <a:rPr lang="en-US" altLang="de-DE" sz="1400" dirty="0">
                <a:cs typeface="Arial" panose="020B0604020202020204" pitchFamily="34" charset="0"/>
              </a:rPr>
            </a:br>
            <a:r>
              <a:rPr lang="en-US" altLang="de-DE" sz="1400" dirty="0">
                <a:cs typeface="Arial" panose="020B0604020202020204" pitchFamily="34" charset="0"/>
              </a:rPr>
              <a:t>in der </a:t>
            </a:r>
            <a:r>
              <a:rPr lang="en-US" altLang="de-DE" sz="1400" dirty="0" err="1">
                <a:cs typeface="Arial" panose="020B0604020202020204" pitchFamily="34" charset="0"/>
              </a:rPr>
              <a:t>Bundesrepublik</a:t>
            </a:r>
            <a:r>
              <a:rPr lang="en-US" altLang="de-DE" sz="1400" dirty="0">
                <a:cs typeface="Arial" panose="020B0604020202020204" pitchFamily="34" charset="0"/>
              </a:rPr>
              <a:t> Deutschland</a:t>
            </a:r>
            <a:endParaRPr lang="de-DE" altLang="de-DE" sz="1400" dirty="0"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cs typeface="Arial" panose="020B0604020202020204" pitchFamily="34" charset="0"/>
              </a:rPr>
              <a:t>eröffnet 1965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i="1" dirty="0">
                <a:cs typeface="Arial" panose="020B0604020202020204" pitchFamily="34" charset="0"/>
              </a:rPr>
              <a:t>Reformuniversität </a:t>
            </a:r>
            <a:r>
              <a:rPr lang="de-DE" altLang="de-DE" sz="1400" dirty="0">
                <a:cs typeface="Arial" panose="020B0604020202020204" pitchFamily="34" charset="0"/>
              </a:rPr>
              <a:t>von Anfang an:</a:t>
            </a:r>
            <a:br>
              <a:rPr lang="de-DE" altLang="de-DE" sz="1400" dirty="0">
                <a:cs typeface="Arial" panose="020B0604020202020204" pitchFamily="34" charset="0"/>
              </a:rPr>
            </a:br>
            <a:r>
              <a:rPr lang="de-DE" altLang="de-DE" sz="1400" dirty="0">
                <a:cs typeface="Arial" panose="020B0604020202020204" pitchFamily="34" charset="0"/>
              </a:rPr>
              <a:t>„</a:t>
            </a:r>
            <a:r>
              <a:rPr lang="de-DE" altLang="de-DE" sz="1400" dirty="0" err="1">
                <a:cs typeface="Arial" panose="020B0604020202020204" pitchFamily="34" charset="0"/>
              </a:rPr>
              <a:t>Built</a:t>
            </a:r>
            <a:r>
              <a:rPr lang="de-DE" altLang="de-DE" sz="1400" dirty="0"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cs typeface="Arial" panose="020B0604020202020204" pitchFamily="34" charset="0"/>
              </a:rPr>
              <a:t>to</a:t>
            </a:r>
            <a:r>
              <a:rPr lang="de-DE" altLang="de-DE" sz="1400" dirty="0"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cs typeface="Arial" panose="020B0604020202020204" pitchFamily="34" charset="0"/>
              </a:rPr>
              <a:t>change</a:t>
            </a:r>
            <a:r>
              <a:rPr lang="de-DE" altLang="de-DE" sz="1400" dirty="0">
                <a:cs typeface="Arial" panose="020B0604020202020204" pitchFamily="34" charset="0"/>
              </a:rPr>
              <a:t>“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cs typeface="Arial" panose="020B0604020202020204" pitchFamily="34" charset="0"/>
              </a:rPr>
              <a:t>heute</a:t>
            </a:r>
            <a:r>
              <a:rPr lang="en-US" altLang="de-DE" sz="1400" dirty="0"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cs typeface="Arial" panose="020B0604020202020204" pitchFamily="34" charset="0"/>
              </a:rPr>
              <a:t>eine</a:t>
            </a:r>
            <a:r>
              <a:rPr lang="en-US" altLang="de-DE" sz="1400" dirty="0">
                <a:cs typeface="Arial" panose="020B0604020202020204" pitchFamily="34" charset="0"/>
              </a:rPr>
              <a:t> der 10 </a:t>
            </a:r>
            <a:r>
              <a:rPr lang="en-US" altLang="de-DE" sz="1400" dirty="0" err="1">
                <a:cs typeface="Arial" panose="020B0604020202020204" pitchFamily="34" charset="0"/>
              </a:rPr>
              <a:t>größten</a:t>
            </a:r>
            <a:r>
              <a:rPr lang="en-US" altLang="de-DE" sz="1400" dirty="0"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cs typeface="Arial" panose="020B0604020202020204" pitchFamily="34" charset="0"/>
              </a:rPr>
              <a:t>deutschen</a:t>
            </a:r>
            <a:r>
              <a:rPr lang="en-US" altLang="de-DE" sz="1400" dirty="0"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cs typeface="Arial" panose="020B0604020202020204" pitchFamily="34" charset="0"/>
              </a:rPr>
              <a:t>Universitäten</a:t>
            </a:r>
            <a:endParaRPr lang="en-US" altLang="de-DE" sz="1400" dirty="0"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cs typeface="Arial" panose="020B0604020202020204" pitchFamily="34" charset="0"/>
              </a:rPr>
              <a:t>Motor für Wandel </a:t>
            </a:r>
            <a:r>
              <a:rPr lang="en-US" altLang="de-DE" sz="1400" dirty="0" err="1">
                <a:cs typeface="Arial" panose="020B0604020202020204" pitchFamily="34" charset="0"/>
              </a:rPr>
              <a:t>im</a:t>
            </a:r>
            <a:r>
              <a:rPr lang="en-US" altLang="de-DE" sz="1400" dirty="0"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cs typeface="Arial" panose="020B0604020202020204" pitchFamily="34" charset="0"/>
              </a:rPr>
              <a:t>Ruhrgebiet</a:t>
            </a:r>
            <a:endParaRPr lang="de-DE" altLang="de-DE" sz="1400" dirty="0"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cs typeface="Arial" panose="020B0604020202020204" pitchFamily="34" charset="0"/>
              </a:rPr>
              <a:t>leistungsstark und international vernetzt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cs typeface="Arial" panose="020B0604020202020204" pitchFamily="34" charset="0"/>
              </a:rPr>
              <a:t>Spitzenforschung in Verbindung mit forschungsorientierter Lehre</a:t>
            </a:r>
          </a:p>
          <a:p>
            <a:pPr>
              <a:lnSpc>
                <a:spcPct val="100000"/>
              </a:lnSpc>
            </a:pPr>
            <a:endParaRPr lang="de-DE" sz="1400" dirty="0">
              <a:latin typeface="+mj-lt"/>
            </a:endParaRPr>
          </a:p>
        </p:txBody>
      </p:sp>
      <p:pic>
        <p:nvPicPr>
          <p:cNvPr id="8" name="Bild" descr="Audimax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1"/>
            <a:ext cx="3965575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Foliennummer">
            <a:extLst>
              <a:ext uri="{FF2B5EF4-FFF2-40B4-BE49-F238E27FC236}">
                <a16:creationId xmlns:a16="http://schemas.microsoft.com/office/drawing/2014/main" id="{3D11CD25-63E6-DF10-C1A1-8C6740139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1143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1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EUROPEAN UNIVERSITY OF CITIES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POST-INDUSTRIAL TRANSITION: UNIC 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95270"/>
            <a:ext cx="5832192" cy="3120695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Zusammenarbeit im europäischen </a:t>
            </a:r>
            <a:r>
              <a:rPr lang="de-DE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Universitätsnetzwerk: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Internationales Konsortium aus 10 Universitäten mit Sitz in postindustriellen europäischen Städten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Ziele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Austausch von Studierenden und Mitarbeitern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Kooperation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Lehre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Forschung und Transfer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Gemeinsame Wissensgenerierung in </a:t>
            </a:r>
            <a:r>
              <a:rPr lang="de-DE" sz="1400" dirty="0" err="1"/>
              <a:t>CityLabs</a:t>
            </a:r>
            <a:endParaRPr lang="de-DE" sz="1400" dirty="0"/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Direkte Einbindung von Bürger*innen in die Forschung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Wichtigste Handlungsfelder: virtueller Austausch, </a:t>
            </a:r>
            <a:br>
              <a:rPr lang="de-DE" sz="1400" dirty="0"/>
            </a:br>
            <a:r>
              <a:rPr lang="de-DE" sz="1400" dirty="0"/>
              <a:t>Diversitätsbildung, Stadtforschung/-entwicklung,</a:t>
            </a:r>
            <a:br>
              <a:rPr lang="de-DE" sz="1400" dirty="0"/>
            </a:br>
            <a:r>
              <a:rPr lang="de-DE" sz="1400" dirty="0"/>
              <a:t>partizipative</a:t>
            </a:r>
            <a:r>
              <a:rPr lang="de-DE" sz="1400" dirty="0">
                <a:solidFill>
                  <a:srgbClr val="FF0000"/>
                </a:solidFill>
              </a:rPr>
              <a:t> </a:t>
            </a:r>
            <a:r>
              <a:rPr lang="de-DE" sz="1400" dirty="0"/>
              <a:t>Forschung, Städtekooperation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5DBA74A-F9CE-1FE6-1F7D-ABBA9D1C7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20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6" name="Bild 5" descr="Europa Karte">
            <a:extLst>
              <a:ext uri="{FF2B5EF4-FFF2-40B4-BE49-F238E27FC236}">
                <a16:creationId xmlns:a16="http://schemas.microsoft.com/office/drawing/2014/main" id="{F0EF31CD-D4E5-B0D1-48A3-AC5E2E54BA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2608" y="1029506"/>
            <a:ext cx="3707904" cy="3605436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FC374A9-880C-4A1C-EA9B-557CAB0F5D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253371"/>
            <a:ext cx="1403628" cy="75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395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WORLDWIDE UNIVERSITIES NETWORK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50"/>
            <a:ext cx="8424480" cy="3893864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Zusammenarbeit mit gleichgesinnten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Partnern weltweit: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Universitäten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6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Kontinente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Renommiertes internationales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Netzwerk forschungsintensiver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Universitäten: alle wissenschaftlichen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Disziplinen an der RUB profitieren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Förderung einzigartiger internationaler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Forschungskooperationen zu Problemen von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globaler Bedeutung mit Fokus auf die UN-Ziele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nachhaltige Entwicklung (SDGs)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Förderung der nächsten Generation engagierter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Wissenschaftler*innen durch spezielle 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Förderprogramme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F298EF0-84CB-124A-9CDA-CFD95B9ED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21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0A27B21-891E-56C7-D6D5-3628B83B23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771550"/>
            <a:ext cx="6162547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102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Farbige Würfel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4" y="0"/>
            <a:ext cx="4134748" cy="2571749"/>
          </a:xfrm>
          <a:prstGeom prst="rect">
            <a:avLst/>
          </a:prstGeom>
          <a:effectLst/>
        </p:spPr>
      </p:pic>
      <p:pic>
        <p:nvPicPr>
          <p:cNvPr id="5" name="Grafik 4" descr="Kleine Figuren auf einem aufgeschlagenen Buch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571749"/>
            <a:ext cx="4067945" cy="2571750"/>
          </a:xfrm>
          <a:prstGeom prst="rect">
            <a:avLst/>
          </a:prstGeom>
          <a:effectLst/>
        </p:spPr>
      </p:pic>
      <p:pic>
        <p:nvPicPr>
          <p:cNvPr id="6" name="Grafik 5" descr="Audimax im Frühling mit Blumen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7944" y="0"/>
            <a:ext cx="5076056" cy="5143499"/>
          </a:xfrm>
          <a:prstGeom prst="rect">
            <a:avLst/>
          </a:prstGeom>
          <a:effectLst/>
        </p:spPr>
      </p:pic>
      <p:sp>
        <p:nvSpPr>
          <p:cNvPr id="23" name="Titel 23">
            <a:extLst>
              <a:ext uri="{FF2B5EF4-FFF2-40B4-BE49-F238E27FC236}">
                <a16:creationId xmlns:a16="http://schemas.microsoft.com/office/drawing/2014/main" id="{28AD64AB-8947-A560-13A2-2F243F8D9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2002" y="390619"/>
            <a:ext cx="5205380" cy="80367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STRATEGIEN</a:t>
            </a:r>
          </a:p>
        </p:txBody>
      </p:sp>
      <p:sp>
        <p:nvSpPr>
          <p:cNvPr id="21" name="Titel 23">
            <a:extLst>
              <a:ext uri="{FF2B5EF4-FFF2-40B4-BE49-F238E27FC236}">
                <a16:creationId xmlns:a16="http://schemas.microsoft.com/office/drawing/2014/main" id="{E448D7BB-38FA-E48B-229C-DAE4AA622A95}"/>
              </a:ext>
            </a:extLst>
          </p:cNvPr>
          <p:cNvSpPr txBox="1">
            <a:spLocks/>
          </p:cNvSpPr>
          <p:nvPr/>
        </p:nvSpPr>
        <p:spPr>
          <a:xfrm>
            <a:off x="-633380" y="2062434"/>
            <a:ext cx="5493412" cy="43646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vert="horz" wrap="square" lIns="90000" tIns="0" rIns="144000" bIns="36000" rtlCol="0" anchor="t" anchorCtr="0">
            <a:sp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45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r>
              <a:rPr lang="de-DE" sz="2500" dirty="0"/>
              <a:t>QUERSCHNITTSAUFGABEN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86AE8DD-5954-0AFC-5BE5-C3DCFC5B1F49}"/>
              </a:ext>
            </a:extLst>
          </p:cNvPr>
          <p:cNvSpPr txBox="1"/>
          <p:nvPr/>
        </p:nvSpPr>
        <p:spPr>
          <a:xfrm>
            <a:off x="5158833" y="3739536"/>
            <a:ext cx="3995936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Nachhaltigkeit, Diversität, digitale Transformation … und Internationalisierung!</a:t>
            </a:r>
          </a:p>
        </p:txBody>
      </p:sp>
    </p:spTree>
    <p:extLst>
      <p:ext uri="{BB962C8B-B14F-4D97-AF65-F5344CB8AC3E}">
        <p14:creationId xmlns:p14="http://schemas.microsoft.com/office/powerpoint/2010/main" val="26626874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DIVERSITÄT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Diversität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unsere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größte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Stärke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Vielfalt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sichtbar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machen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Zugehörigkeitsgefühl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Jegliche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Art von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Diskriminierung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bekämpfen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Talent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fördern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Gegenseitige Wertschätzung und Respekt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Chancengleichheit in Forschung, Studium und Verwaltung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Familienfreundliches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Umfeld</a:t>
            </a:r>
            <a:endParaRPr lang="de-DE" sz="1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906858" y="3470141"/>
            <a:ext cx="1345992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Erfolgreich im Audit „Vielfalt gestalten“</a:t>
            </a:r>
          </a:p>
          <a:p>
            <a:pPr algn="ctr"/>
            <a:r>
              <a:rPr lang="de-DE" sz="1013" dirty="0">
                <a:solidFill>
                  <a:schemeClr val="tx2"/>
                </a:solidFill>
              </a:rPr>
              <a:t>2022-2025 des Stifterverbands</a:t>
            </a: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0"/>
            <a:ext cx="396716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23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32502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NACHHALTIGKEIT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Starkes Engagement: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Nachhaltigkeitsstrategie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“Sustainable </a:t>
            </a:r>
            <a:r>
              <a:rPr lang="en-US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2030”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Nachhaltige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Campusentwicklung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Nachhaltigkeit als wichtiges Ziel für die kommenden Jahre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Taskforce und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campusweites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Nachhaltigkeitsbüro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Experte und Nachhaltigkeitsbeauftragter des Rektorats: P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rof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Dr. Andreas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Löschel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indent="0">
              <a:lnSpc>
                <a:spcPct val="100000"/>
              </a:lnSpc>
              <a:buClr>
                <a:srgbClr val="8DAE10"/>
              </a:buClr>
              <a:buSzPct val="130000"/>
              <a:buNone/>
            </a:pPr>
            <a:endParaRPr lang="de-DE" sz="1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18146" y="3775499"/>
            <a:ext cx="1981493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Nachhaltigkeit ist eins von sechs Handlungsfeldern im Hochschulentwicklungsplan</a:t>
            </a:r>
          </a:p>
        </p:txBody>
      </p:sp>
      <p:pic>
        <p:nvPicPr>
          <p:cNvPr id="8" name="Bild 5" descr="Audimax mit Blumen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0"/>
            <a:ext cx="3965576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24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033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DIGITALE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TRANSFORMATION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28949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Neue Wege in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Lehre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Forschung und Verwaltung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 künstlicher Intelligenz in die Hochschulbildung (Chancen vs. Herausforderungen)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Leichtere Organisation des studentischen Lebenszyklus (von der Immatrikulation über</a:t>
            </a: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 Abschluss bis hin zur Alumni-Betreuung)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Schlankere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Verwaltungsprozesse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Erforschung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von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Effekten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Chancen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Risiken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Digitalisierung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Digitalstrategie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2025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433296" y="3794917"/>
            <a:ext cx="2200158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Digitale Technologien machen Forschung, Bildung, Studium und Verwaltung flexibler, strukturierter und einfacher!</a:t>
            </a:r>
          </a:p>
        </p:txBody>
      </p:sp>
      <p:pic>
        <p:nvPicPr>
          <p:cNvPr id="8" name="Bild 5" descr="Mobile Geräte mit RUB Socialmedia Kanälen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4675188" y="388938"/>
            <a:ext cx="3967162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25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6823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INTERNATIONALISIERUNG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320024" cy="3525958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Fortschritt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durch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internationale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Netzwerke</a:t>
            </a:r>
            <a:endParaRPr lang="de-DE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Internationalisierungsstrategie</a:t>
            </a:r>
            <a:b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 International 2030”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Universitätsweite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Partnerschaften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+</a:t>
            </a:r>
            <a:b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Fakultäts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- und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wissenschaftliche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Kooperationsvereinbarungen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Mehr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350 Erasmus-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Partnerhochschulen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ganz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Europa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Transnationale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Hochschulkooperationen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 Research School: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Internationalisierungs-programm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für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Nachwuchswissenschaftler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innen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Universität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ohne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Grenzen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: Projekte für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Geflüchtete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und für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gefährdete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Wissenschaftler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innen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Studierende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indent="0">
              <a:lnSpc>
                <a:spcPct val="100000"/>
              </a:lnSpc>
              <a:buClr>
                <a:srgbClr val="8DAE10"/>
              </a:buClr>
              <a:buSzPct val="130000"/>
              <a:buNone/>
            </a:pPr>
            <a:endParaRPr lang="de-DE" sz="140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26</a:t>
            </a:fld>
            <a:r>
              <a:rPr lang="de-DE" dirty="0"/>
              <a:t> </a:t>
            </a:r>
          </a:p>
        </p:txBody>
      </p:sp>
      <p:pic>
        <p:nvPicPr>
          <p:cNvPr id="6" name="Bild 5" descr="Weltkarte aus Stecknadeln, verbunden durch Fäden">
            <a:extLst>
              <a:ext uri="{FF2B5EF4-FFF2-40B4-BE49-F238E27FC236}">
                <a16:creationId xmlns:a16="http://schemas.microsoft.com/office/drawing/2014/main" id="{2BDA7C2C-9A2D-05E6-06FC-F62596A8DC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4048" y="401394"/>
            <a:ext cx="3636683" cy="3884856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DF2768A9-CC44-78BF-0F65-E6830B97A8E9}"/>
              </a:ext>
            </a:extLst>
          </p:cNvPr>
          <p:cNvSpPr txBox="1"/>
          <p:nvPr/>
        </p:nvSpPr>
        <p:spPr>
          <a:xfrm rot="21143993">
            <a:off x="3268458" y="4185220"/>
            <a:ext cx="1848632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Ständiger internationaler Austausch mit Universitäten, Forschungsinstituten und Netzwerken</a:t>
            </a:r>
            <a:r>
              <a:rPr lang="en-US" sz="1013" dirty="0">
                <a:solidFill>
                  <a:schemeClr val="tx2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764712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fik 37" descr="Chinesischer Garten, RUB">
            <a:extLst>
              <a:ext uri="{FF2B5EF4-FFF2-40B4-BE49-F238E27FC236}">
                <a16:creationId xmlns:a16="http://schemas.microsoft.com/office/drawing/2014/main" id="{9167C69C-EBEE-A56E-5DDD-72566B9CFE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15"/>
          <a:stretch/>
        </p:blipFill>
        <p:spPr>
          <a:xfrm>
            <a:off x="6441" y="2235011"/>
            <a:ext cx="5268019" cy="2909462"/>
          </a:xfrm>
          <a:prstGeom prst="rect">
            <a:avLst/>
          </a:prstGeom>
          <a:effectLst/>
        </p:spPr>
      </p:pic>
      <p:grpSp>
        <p:nvGrpSpPr>
          <p:cNvPr id="21" name="Gruppieren 20" descr="Gruppe von Bildern aus Bochum">
            <a:extLst>
              <a:ext uri="{FF2B5EF4-FFF2-40B4-BE49-F238E27FC236}">
                <a16:creationId xmlns:a16="http://schemas.microsoft.com/office/drawing/2014/main" id="{E1B8A624-D68D-234D-3483-B583A6C18B25}"/>
              </a:ext>
            </a:extLst>
          </p:cNvPr>
          <p:cNvGrpSpPr/>
          <p:nvPr/>
        </p:nvGrpSpPr>
        <p:grpSpPr>
          <a:xfrm>
            <a:off x="5268019" y="0"/>
            <a:ext cx="3875981" cy="5148555"/>
            <a:chOff x="5895000" y="0"/>
            <a:chExt cx="3249000" cy="4315721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15E55DA6-A9E5-A34F-FB30-3D14B1B96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95000" y="323518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0AE7AE51-75D4-D3D5-C244-A3DC71F006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4000" y="0"/>
              <a:ext cx="1620000" cy="1080541"/>
            </a:xfrm>
            <a:prstGeom prst="rect">
              <a:avLst/>
            </a:prstGeom>
            <a:effectLst/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4FB8AAF3-3619-9706-3506-C3C7529EB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0400" y="323518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B99FB257-68B3-1014-4706-39628EBFA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4000" y="107412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7AB0A60F-8181-7EBB-6B2B-D506D17C7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2200" y="2157904"/>
              <a:ext cx="1616400" cy="1079756"/>
            </a:xfrm>
            <a:prstGeom prst="rect">
              <a:avLst/>
            </a:prstGeom>
            <a:effectLst/>
          </p:spPr>
        </p:pic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2B9D7203-623F-2FB7-9FC7-4CB253EF7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2200" y="1077384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607E4D0E-FE85-C8A7-F959-1FC00E39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4000" y="0"/>
              <a:ext cx="1620000" cy="1077299"/>
            </a:xfrm>
            <a:prstGeom prst="rect">
              <a:avLst/>
            </a:prstGeom>
            <a:effectLst/>
          </p:spPr>
        </p:pic>
        <p:pic>
          <p:nvPicPr>
            <p:cNvPr id="30" name="Grafik 29">
              <a:extLst>
                <a:ext uri="{FF2B5EF4-FFF2-40B4-BE49-F238E27FC236}">
                  <a16:creationId xmlns:a16="http://schemas.microsoft.com/office/drawing/2014/main" id="{7AA2243D-C866-9856-8175-14228C948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2200" y="2158746"/>
              <a:ext cx="1620000" cy="1080540"/>
            </a:xfrm>
            <a:prstGeom prst="rect">
              <a:avLst/>
            </a:prstGeom>
            <a:effectLst/>
          </p:spPr>
        </p:pic>
      </p:grpSp>
      <p:pic>
        <p:nvPicPr>
          <p:cNvPr id="3" name="Grafik 2" descr="Zentrale Bibliothek der RUB">
            <a:extLst>
              <a:ext uri="{FF2B5EF4-FFF2-40B4-BE49-F238E27FC236}">
                <a16:creationId xmlns:a16="http://schemas.microsoft.com/office/drawing/2014/main" id="{3AE8972D-0E3E-BDA9-A265-7505F3EBD24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4" y="-13730"/>
            <a:ext cx="5271118" cy="2268074"/>
          </a:xfrm>
          <a:prstGeom prst="rect">
            <a:avLst/>
          </a:prstGeom>
          <a:effectLst/>
        </p:spPr>
      </p:pic>
      <p:sp>
        <p:nvSpPr>
          <p:cNvPr id="20" name="Titel 23">
            <a:extLst>
              <a:ext uri="{FF2B5EF4-FFF2-40B4-BE49-F238E27FC236}">
                <a16:creationId xmlns:a16="http://schemas.microsoft.com/office/drawing/2014/main" id="{EA4F9CFE-78E0-5127-F5D3-FE33015901B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-262938" y="390619"/>
            <a:ext cx="4186866" cy="153464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0000" tIns="72000" rIns="144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l" defTabSz="685800" rtl="0" eaLnBrk="1" latinLnBrk="0" hangingPunct="1">
              <a:lnSpc>
                <a:spcPts val="57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b="0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CAMPUS-</a:t>
            </a:r>
            <a:b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KULTUR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ADC7B43-B8E2-B877-13F8-A192E253CEB3}"/>
              </a:ext>
            </a:extLst>
          </p:cNvPr>
          <p:cNvSpPr txBox="1"/>
          <p:nvPr/>
        </p:nvSpPr>
        <p:spPr>
          <a:xfrm>
            <a:off x="6037914" y="3939902"/>
            <a:ext cx="3106086" cy="3231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Kunst, Sport, Konzerte, Natur.</a:t>
            </a:r>
          </a:p>
        </p:txBody>
      </p:sp>
    </p:spTree>
    <p:extLst>
      <p:ext uri="{BB962C8B-B14F-4D97-AF65-F5344CB8AC3E}">
        <p14:creationId xmlns:p14="http://schemas.microsoft.com/office/powerpoint/2010/main" val="9389383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500" b="1" cap="all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ReKtorat</a:t>
            </a:r>
            <a:endParaRPr lang="de-DE" sz="2500" b="1" cap="all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28</a:t>
            </a:fld>
            <a:r>
              <a:rPr lang="de-DE" dirty="0"/>
              <a:t>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EDD3490-76E8-AF01-3374-CA2814222E12}"/>
              </a:ext>
            </a:extLst>
          </p:cNvPr>
          <p:cNvSpPr txBox="1"/>
          <p:nvPr/>
        </p:nvSpPr>
        <p:spPr>
          <a:xfrm>
            <a:off x="5724128" y="915566"/>
            <a:ext cx="316835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Rektor: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Dr. h. c. Martin Paul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de-DE" sz="1200" b="1" dirty="0">
                <a:solidFill>
                  <a:srgbClr val="003560"/>
                </a:solidFill>
              </a:rPr>
              <a:t>Kanzler:</a:t>
            </a:r>
            <a:br>
              <a:rPr lang="de-DE" sz="1200" b="1" dirty="0">
                <a:solidFill>
                  <a:srgbClr val="003560"/>
                </a:solidFill>
              </a:rPr>
            </a:br>
            <a:r>
              <a:rPr lang="de-DE" sz="1200" dirty="0">
                <a:solidFill>
                  <a:srgbClr val="003560"/>
                </a:solidFill>
              </a:rPr>
              <a:t>Dr. Achim Dilling</a:t>
            </a:r>
            <a:endParaRPr lang="de-DE" sz="1200" dirty="0">
              <a:solidFill>
                <a:schemeClr val="tx2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Prorektor für Forschung und Transfer: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Günther Meschke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Prorektorin für Diversität,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b="1" dirty="0">
                <a:solidFill>
                  <a:schemeClr val="tx2"/>
                </a:solidFill>
              </a:rPr>
              <a:t>Inklusion und Talententwicklung: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Isolde Karle</a:t>
            </a:r>
            <a:endParaRPr lang="de-DE" sz="1200" b="1" dirty="0">
              <a:solidFill>
                <a:schemeClr val="tx2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Prorektorin für Lehre und Studium: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Kornelia Freitag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Prorektor für Struktur und Planung: 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Achim von </a:t>
            </a:r>
            <a:r>
              <a:rPr lang="de-DE" sz="1200" dirty="0" err="1">
                <a:solidFill>
                  <a:schemeClr val="tx2"/>
                </a:solidFill>
              </a:rPr>
              <a:t>Keudell</a:t>
            </a:r>
            <a:endParaRPr lang="de-DE" sz="1200" dirty="0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E14FC07-D0AE-0F5B-9964-3950A6D7E7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179" y="934125"/>
            <a:ext cx="5037923" cy="33622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97276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Logo der RUB">
            <a:extLst>
              <a:ext uri="{FF2B5EF4-FFF2-40B4-BE49-F238E27FC236}">
                <a16:creationId xmlns:a16="http://schemas.microsoft.com/office/drawing/2014/main" id="{80003CB7-2083-C803-7547-BDE78423C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347" y="2090831"/>
            <a:ext cx="3601305" cy="961839"/>
          </a:xfrm>
          <a:prstGeom prst="rect">
            <a:avLst/>
          </a:prstGeom>
        </p:spPr>
      </p:pic>
      <p:sp>
        <p:nvSpPr>
          <p:cNvPr id="3" name="Titel 2" hidden="1">
            <a:extLst>
              <a:ext uri="{FF2B5EF4-FFF2-40B4-BE49-F238E27FC236}">
                <a16:creationId xmlns:a16="http://schemas.microsoft.com/office/drawing/2014/main" id="{37C5D7C1-9B04-BE56-E202-2703CC179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99" y="-956642"/>
            <a:ext cx="8172000" cy="720000"/>
          </a:xfrm>
        </p:spPr>
        <p:txBody>
          <a:bodyPr/>
          <a:lstStyle/>
          <a:p>
            <a:r>
              <a:rPr lang="de-DE" dirty="0" err="1"/>
              <a:t>Endfolie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3428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F8E280B8-4ABD-11C0-65E5-446FC499019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8000" y="396000"/>
            <a:ext cx="7560000" cy="4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altLang="de-DE" b="1">
                <a:latin typeface="Arial" panose="020B0604020202020204" pitchFamily="34" charset="0"/>
                <a:cs typeface="Arial" panose="020B0604020202020204" pitchFamily="34" charset="0"/>
              </a:rPr>
              <a:t>ZAHLEN </a:t>
            </a:r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&amp; FAKTEN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ÜBERBLICK</a:t>
            </a:r>
            <a:endParaRPr lang="de-DE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Folientext">
                <a:extLst>
                  <a:ext uri="{FF2B5EF4-FFF2-40B4-BE49-F238E27FC236}">
                    <a16:creationId xmlns:a16="http://schemas.microsoft.com/office/drawing/2014/main" id="{AE2E51BF-2E1D-A8F9-309E-FD2CC2A3128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8000" y="1419622"/>
                <a:ext cx="4104000" cy="3366000"/>
              </a:xfrm>
            </p:spPr>
            <p:txBody>
              <a:bodyPr/>
              <a:lstStyle/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38,000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Studierende</a:t>
                </a: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davon</a:t>
                </a: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6,800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internationale</a:t>
                </a: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Studierende</a:t>
                </a:r>
                <a:endParaRPr lang="en-US" altLang="de-DE" sz="1400" dirty="0">
                  <a:solidFill>
                    <a:srgbClr val="17365C"/>
                  </a:solidFill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4,000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Doktorand</a:t>
                </a: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*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innen</a:t>
                </a:r>
                <a:endParaRPr lang="en-US" altLang="de-DE" sz="1400" dirty="0">
                  <a:solidFill>
                    <a:srgbClr val="17365C"/>
                  </a:solidFill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davon</a:t>
                </a: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800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internationale</a:t>
                </a: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PhD students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190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Studiengänge</a:t>
                </a:r>
                <a:endParaRPr lang="en-US" altLang="de-DE" sz="1400" dirty="0">
                  <a:solidFill>
                    <a:srgbClr val="17365C"/>
                  </a:solidFill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de-DE" sz="1400" dirty="0"/>
                  <a:t>22 Double- und Joint-Degree-Studiengänge</a:t>
                </a:r>
              </a:p>
            </p:txBody>
          </p:sp>
        </mc:Choice>
        <mc:Fallback xmlns="">
          <p:sp>
            <p:nvSpPr>
              <p:cNvPr id="5" name="Folientext">
                <a:extLst>
                  <a:ext uri="{FF2B5EF4-FFF2-40B4-BE49-F238E27FC236}">
                    <a16:creationId xmlns:a16="http://schemas.microsoft.com/office/drawing/2014/main" id="{AE2E51BF-2E1D-A8F9-309E-FD2CC2A312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8000" y="1419622"/>
                <a:ext cx="4104000" cy="3366000"/>
              </a:xfrm>
              <a:blipFill>
                <a:blip r:embed="rId4"/>
                <a:stretch>
                  <a:fillRect l="-3269" t="-308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Bild" descr="Absolventen werfen Hüte in die Luft">
            <a:extLst>
              <a:ext uri="{FF2B5EF4-FFF2-40B4-BE49-F238E27FC236}">
                <a16:creationId xmlns:a16="http://schemas.microsoft.com/office/drawing/2014/main" id="{ECD57B21-A24D-007A-7FC5-7240E2EFD8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1"/>
            <a:ext cx="3965575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liennummer">
            <a:extLst>
              <a:ext uri="{FF2B5EF4-FFF2-40B4-BE49-F238E27FC236}">
                <a16:creationId xmlns:a16="http://schemas.microsoft.com/office/drawing/2014/main" id="{6291D047-D8FE-2A46-C45F-D487D2CAC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886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CA6C76B8-49E3-1CE5-E493-3E52E6D74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7560000" cy="879606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ZAHLEN &amp; FAKTEN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ÜBERBLICK</a:t>
            </a:r>
            <a:endParaRPr lang="de-DE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">
                <a:extLst>
                  <a:ext uri="{FF2B5EF4-FFF2-40B4-BE49-F238E27FC236}">
                    <a16:creationId xmlns:a16="http://schemas.microsoft.com/office/drawing/2014/main" id="{3D88FAE1-D726-96B5-38E6-F229EDD71D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8000" y="1437998"/>
                <a:ext cx="4104000" cy="3366000"/>
              </a:xfrm>
            </p:spPr>
            <p:txBody>
              <a:bodyPr/>
              <a:lstStyle/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6,500 </a:t>
                </a:r>
                <a:r>
                  <a:rPr lang="en-US" altLang="de-DE" sz="1400" dirty="0" err="1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Beschäftigte</a:t>
                </a:r>
                <a:endParaRPr lang="en-US" altLang="de-DE" sz="1400" dirty="0">
                  <a:solidFill>
                    <a:srgbClr val="17365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525 </a:t>
                </a:r>
                <a:r>
                  <a:rPr lang="en-US" altLang="de-DE" sz="1400" dirty="0" err="1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Professuren</a:t>
                </a:r>
                <a:endParaRPr lang="en-US" altLang="de-DE" sz="1400" dirty="0">
                  <a:solidFill>
                    <a:srgbClr val="17365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21 </a:t>
                </a:r>
                <a:r>
                  <a:rPr lang="en-US" altLang="de-DE" sz="1400" dirty="0" err="1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Fakultäten</a:t>
                </a:r>
                <a:endParaRPr lang="en-US" altLang="de-DE" sz="1400" dirty="0">
                  <a:solidFill>
                    <a:srgbClr val="17365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de-DE" sz="1400" dirty="0"/>
                  <a:t>Volluniversität mit allen akademischen Disziplinen: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Geisteswissenschaften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Sozialwissenschaften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Ingenieurwissenschaften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Naturwissenschaften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Medizin</a:t>
                </a:r>
              </a:p>
            </p:txBody>
          </p:sp>
        </mc:Choice>
        <mc:Fallback xmlns="">
          <p:sp>
            <p:nvSpPr>
              <p:cNvPr id="2" name="Inhalt">
                <a:extLst>
                  <a:ext uri="{FF2B5EF4-FFF2-40B4-BE49-F238E27FC236}">
                    <a16:creationId xmlns:a16="http://schemas.microsoft.com/office/drawing/2014/main" id="{3D88FAE1-D726-96B5-38E6-F229EDD71D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8000" y="1437998"/>
                <a:ext cx="4104000" cy="3366000"/>
              </a:xfrm>
              <a:blipFill>
                <a:blip r:embed="rId4"/>
                <a:stretch>
                  <a:fillRect l="-3269" t="-308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Bild">
            <a:extLst>
              <a:ext uri="{FF2B5EF4-FFF2-40B4-BE49-F238E27FC236}">
                <a16:creationId xmlns:a16="http://schemas.microsoft.com/office/drawing/2014/main" id="{B92446C5-0E60-EEB2-D909-3BC3E16A3A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88938"/>
            <a:ext cx="3965575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6928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intergrund" descr="Betonwand">
            <a:extLst>
              <a:ext uri="{FF2B5EF4-FFF2-40B4-BE49-F238E27FC236}">
                <a16:creationId xmlns:a16="http://schemas.microsoft.com/office/drawing/2014/main" id="{5ACCF280-E2B2-86B7-FEA9-6E8DA069C8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992" y="0"/>
            <a:ext cx="9147992" cy="4659982"/>
          </a:xfrm>
          <a:prstGeom prst="rect">
            <a:avLst/>
          </a:prstGeom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DCAC28F6-A4FF-477B-8781-A79F1DF65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7560000" cy="879606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ZAHLEN &amp; FAKTEN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0" dirty="0">
                <a:latin typeface="Arial" panose="020B0604020202020204" pitchFamily="34" charset="0"/>
                <a:cs typeface="Arial" panose="020B0604020202020204" pitchFamily="34" charset="0"/>
              </a:rPr>
              <a:t>BUDGET 2024</a:t>
            </a:r>
            <a:endParaRPr lang="de-DE" b="1" dirty="0"/>
          </a:p>
        </p:txBody>
      </p:sp>
      <p:sp>
        <p:nvSpPr>
          <p:cNvPr id="12" name="Funds Text">
            <a:extLst>
              <a:ext uri="{FF2B5EF4-FFF2-40B4-BE49-F238E27FC236}">
                <a16:creationId xmlns:a16="http://schemas.microsoft.com/office/drawing/2014/main" id="{17E993DE-9C22-946D-44E1-CF64A7B034B0}"/>
              </a:ext>
            </a:extLst>
          </p:cNvPr>
          <p:cNvSpPr txBox="1"/>
          <p:nvPr/>
        </p:nvSpPr>
        <p:spPr>
          <a:xfrm>
            <a:off x="755576" y="3251760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EINNAHMEN 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GESAMT</a:t>
            </a:r>
          </a:p>
        </p:txBody>
      </p:sp>
      <p:sp>
        <p:nvSpPr>
          <p:cNvPr id="23" name="Funds Zahl">
            <a:extLst>
              <a:ext uri="{FF2B5EF4-FFF2-40B4-BE49-F238E27FC236}">
                <a16:creationId xmlns:a16="http://schemas.microsoft.com/office/drawing/2014/main" id="{D890A8BE-5327-910F-F872-C9D589E99DF1}"/>
              </a:ext>
            </a:extLst>
          </p:cNvPr>
          <p:cNvSpPr txBox="1"/>
          <p:nvPr/>
        </p:nvSpPr>
        <p:spPr>
          <a:xfrm>
            <a:off x="647496" y="1043319"/>
            <a:ext cx="3742936" cy="240065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de-DE" altLang="de-DE" sz="15000" b="1" dirty="0">
                <a:solidFill>
                  <a:schemeClr val="tx2"/>
                </a:solidFill>
                <a:effectLst>
                  <a:reflection blurRad="25400" stA="27824" endPos="45500" dist="635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760</a:t>
            </a:r>
            <a:endParaRPr lang="de-DE" sz="15000" b="1" dirty="0">
              <a:solidFill>
                <a:schemeClr val="tx2"/>
              </a:solidFill>
              <a:effectLst>
                <a:reflection blurRad="25400" stA="27824" endPos="45500" dist="6350" dir="5400000" sy="-100000" algn="bl" rotWithShape="0"/>
              </a:effectLst>
            </a:endParaRPr>
          </a:p>
        </p:txBody>
      </p:sp>
      <p:sp>
        <p:nvSpPr>
          <p:cNvPr id="27" name="Funds Währung">
            <a:extLst>
              <a:ext uri="{FF2B5EF4-FFF2-40B4-BE49-F238E27FC236}">
                <a16:creationId xmlns:a16="http://schemas.microsoft.com/office/drawing/2014/main" id="{D1F4E43D-2A65-B507-F157-AEE12839DAF5}"/>
              </a:ext>
            </a:extLst>
          </p:cNvPr>
          <p:cNvSpPr txBox="1"/>
          <p:nvPr/>
        </p:nvSpPr>
        <p:spPr>
          <a:xfrm>
            <a:off x="3884941" y="2696021"/>
            <a:ext cx="684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Mio.€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15" name="Third Party Text">
            <a:extLst>
              <a:ext uri="{FF2B5EF4-FFF2-40B4-BE49-F238E27FC236}">
                <a16:creationId xmlns:a16="http://schemas.microsoft.com/office/drawing/2014/main" id="{E03E6BC8-587C-02F8-B9AF-29E42280B1EC}"/>
              </a:ext>
            </a:extLst>
          </p:cNvPr>
          <p:cNvSpPr txBox="1"/>
          <p:nvPr/>
        </p:nvSpPr>
        <p:spPr>
          <a:xfrm>
            <a:off x="5426850" y="2459672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DRITTMITTEL</a:t>
            </a:r>
            <a:endParaRPr lang="de-DE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hird Party Zahl">
            <a:extLst>
              <a:ext uri="{FF2B5EF4-FFF2-40B4-BE49-F238E27FC236}">
                <a16:creationId xmlns:a16="http://schemas.microsoft.com/office/drawing/2014/main" id="{F2CA5DB5-412B-0BAF-4AA6-5788B8052891}"/>
              </a:ext>
            </a:extLst>
          </p:cNvPr>
          <p:cNvSpPr txBox="1"/>
          <p:nvPr/>
        </p:nvSpPr>
        <p:spPr>
          <a:xfrm>
            <a:off x="5378005" y="2654300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9000" b="1" dirty="0">
                <a:solidFill>
                  <a:schemeClr val="tx2"/>
                </a:solidFill>
                <a:effectLst>
                  <a:reflection blurRad="12700" stA="28000" endPos="45500" dist="127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177</a:t>
            </a:r>
            <a:endParaRPr lang="de-DE" altLang="de-DE" sz="9000" dirty="0">
              <a:solidFill>
                <a:schemeClr val="tx2"/>
              </a:solidFill>
              <a:effectLst>
                <a:reflection blurRad="12700" stA="28000" endPos="45500" dist="127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hird Party Währung">
            <a:extLst>
              <a:ext uri="{FF2B5EF4-FFF2-40B4-BE49-F238E27FC236}">
                <a16:creationId xmlns:a16="http://schemas.microsoft.com/office/drawing/2014/main" id="{55202647-9FFD-59AA-76F4-F373F172CEFE}"/>
              </a:ext>
            </a:extLst>
          </p:cNvPr>
          <p:cNvSpPr txBox="1"/>
          <p:nvPr/>
        </p:nvSpPr>
        <p:spPr>
          <a:xfrm>
            <a:off x="7343013" y="3560117"/>
            <a:ext cx="684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Mio.€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3" name="Folie">
            <a:extLst>
              <a:ext uri="{FF2B5EF4-FFF2-40B4-BE49-F238E27FC236}">
                <a16:creationId xmlns:a16="http://schemas.microsoft.com/office/drawing/2014/main" id="{4D757ED8-F59F-A5BF-5838-C9C4F1F4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1918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Gehirn" descr="Modell eines Gehirns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471481" cy="2571750"/>
          </a:xfrm>
          <a:prstGeom prst="rect">
            <a:avLst/>
          </a:prstGeom>
          <a:effectLst/>
        </p:spPr>
      </p:pic>
      <p:pic>
        <p:nvPicPr>
          <p:cNvPr id="6" name="Bild Forscher" descr="Forscher in Labor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9582" y="0"/>
            <a:ext cx="4734418" cy="5143500"/>
          </a:xfrm>
          <a:prstGeom prst="rect">
            <a:avLst/>
          </a:prstGeom>
          <a:effectLst/>
        </p:spPr>
      </p:pic>
      <p:pic>
        <p:nvPicPr>
          <p:cNvPr id="3" name="Bild Forscherteam" descr="Forscherteam im Labor">
            <a:extLst>
              <a:ext uri="{FF2B5EF4-FFF2-40B4-BE49-F238E27FC236}">
                <a16:creationId xmlns:a16="http://schemas.microsoft.com/office/drawing/2014/main" id="{78E17ACF-F8F9-814C-487C-E4659F397E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571750"/>
            <a:ext cx="4409583" cy="2571750"/>
          </a:xfrm>
          <a:prstGeom prst="rect">
            <a:avLst/>
          </a:prstGeom>
        </p:spPr>
      </p:pic>
      <p:sp>
        <p:nvSpPr>
          <p:cNvPr id="11" name="Textfeld 1"/>
          <p:cNvSpPr txBox="1"/>
          <p:nvPr/>
        </p:nvSpPr>
        <p:spPr>
          <a:xfrm>
            <a:off x="5724128" y="3732252"/>
            <a:ext cx="3419872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Geprägt durch fachübergreifende Zusammenarbeit und Networking!</a:t>
            </a:r>
          </a:p>
        </p:txBody>
      </p:sp>
      <p:sp>
        <p:nvSpPr>
          <p:cNvPr id="24" name="Titel">
            <a:extLst>
              <a:ext uri="{FF2B5EF4-FFF2-40B4-BE49-F238E27FC236}">
                <a16:creationId xmlns:a16="http://schemas.microsoft.com/office/drawing/2014/main" id="{04639DA2-8FAC-8B3A-5BF2-8A13E8573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2938" y="390618"/>
            <a:ext cx="5338994" cy="80367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FORSCHUNG</a:t>
            </a:r>
          </a:p>
        </p:txBody>
      </p:sp>
    </p:spTree>
    <p:extLst>
      <p:ext uri="{BB962C8B-B14F-4D97-AF65-F5344CB8AC3E}">
        <p14:creationId xmlns:p14="http://schemas.microsoft.com/office/powerpoint/2010/main" val="3242818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RESEARCH AREAS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50"/>
            <a:ext cx="4104000" cy="3366000"/>
          </a:xfrm>
        </p:spPr>
        <p:txBody>
          <a:bodyPr/>
          <a:lstStyle/>
          <a:p>
            <a:pPr marL="0" lvl="2" indent="0">
              <a:lnSpc>
                <a:spcPct val="100000"/>
              </a:lnSpc>
              <a:buClr>
                <a:srgbClr val="003560"/>
              </a:buClr>
              <a:buSzPct val="130000"/>
              <a:buNone/>
              <a:defRPr/>
            </a:pPr>
            <a:r>
              <a:rPr lang="de-DE" sz="1400" dirty="0"/>
              <a:t>Gebündelte Expertise in sechs Key Research Areas mit Forschung auf höchstem internationalen Niveau: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Mind, Cognition &amp; Health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Matter, Materials &amp; Energy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Liquids to Soft Matter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Systems &amp; Sustainable Engineering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Data Society &amp; Information Security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Cultures &amp; Societies in Transition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205E62-3360-10AC-E0A3-D9F3AAA46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7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8" name="Bild 5">
            <a:extLst>
              <a:ext uri="{FF2B5EF4-FFF2-40B4-BE49-F238E27FC236}">
                <a16:creationId xmlns:a16="http://schemas.microsoft.com/office/drawing/2014/main" id="{B69FE50D-6466-53FC-D218-19F836422C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5188" y="388938"/>
            <a:ext cx="3961734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1069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3272D7C9-DC9D-2BC8-F272-654B515F9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8424480" cy="804824"/>
          </a:xfrm>
        </p:spPr>
        <p:txBody>
          <a:bodyPr/>
          <a:lstStyle/>
          <a:p>
            <a:r>
              <a:rPr lang="de-DE" altLang="de-DE" sz="2600" b="1" dirty="0">
                <a:latin typeface="Arial" panose="020B0604020202020204" pitchFamily="34" charset="0"/>
                <a:cs typeface="Arial" panose="020B0604020202020204" pitchFamily="34" charset="0"/>
              </a:rPr>
              <a:t>EXZELLENZCLUSTER:</a:t>
            </a:r>
            <a:br>
              <a:rPr lang="de-DE" altLang="de-DE" sz="2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2600" dirty="0">
                <a:latin typeface="Arial" panose="020B0604020202020204" pitchFamily="34" charset="0"/>
                <a:cs typeface="Arial" panose="020B0604020202020204" pitchFamily="34" charset="0"/>
              </a:rPr>
              <a:t>GEFÖRDERT IN DER EXZELLENZSTRATEGIE</a:t>
            </a:r>
            <a:endParaRPr lang="de-DE" dirty="0"/>
          </a:p>
        </p:txBody>
      </p:sp>
      <p:pic>
        <p:nvPicPr>
          <p:cNvPr id="7" name="Grafik 6" descr="Labor mit Flüssigkeiten in Glasgefäßen">
            <a:extLst>
              <a:ext uri="{FF2B5EF4-FFF2-40B4-BE49-F238E27FC236}">
                <a16:creationId xmlns:a16="http://schemas.microsoft.com/office/drawing/2014/main" id="{79E06309-7DA9-DC0F-C6D7-13F4B87414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00" y="1380856"/>
            <a:ext cx="4050000" cy="29053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578B52B3-BFC4-C3BB-C004-9F9858627C7E}"/>
              </a:ext>
            </a:extLst>
          </p:cNvPr>
          <p:cNvSpPr txBox="1"/>
          <p:nvPr/>
        </p:nvSpPr>
        <p:spPr>
          <a:xfrm>
            <a:off x="468000" y="1635646"/>
            <a:ext cx="1367696" cy="430887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2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RESOLV</a:t>
            </a:r>
            <a:endParaRPr lang="de-DE" sz="2200" b="1" dirty="0">
              <a:solidFill>
                <a:schemeClr val="tx2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BA09B07-2655-1D73-E826-3D7ACD2E9310}"/>
              </a:ext>
            </a:extLst>
          </p:cNvPr>
          <p:cNvSpPr txBox="1"/>
          <p:nvPr/>
        </p:nvSpPr>
        <p:spPr>
          <a:xfrm>
            <a:off x="468000" y="2156260"/>
            <a:ext cx="187175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RUHR EXPLORES SOLVATION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5CC0805-7049-1690-AE2F-BA8CDFCB4FF6}"/>
              </a:ext>
            </a:extLst>
          </p:cNvPr>
          <p:cNvSpPr txBox="1"/>
          <p:nvPr/>
        </p:nvSpPr>
        <p:spPr>
          <a:xfrm>
            <a:off x="396000" y="4325596"/>
            <a:ext cx="20157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sz="8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Gefördert</a:t>
            </a:r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8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seit</a:t>
            </a:r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2012</a:t>
            </a:r>
            <a:endParaRPr lang="de-DE" sz="800" dirty="0"/>
          </a:p>
        </p:txBody>
      </p:sp>
      <p:pic>
        <p:nvPicPr>
          <p:cNvPr id="9" name="Grafik 8" descr="Figur eines Polizisten auf einer Platine">
            <a:extLst>
              <a:ext uri="{FF2B5EF4-FFF2-40B4-BE49-F238E27FC236}">
                <a16:creationId xmlns:a16="http://schemas.microsoft.com/office/drawing/2014/main" id="{BB14672A-B500-F1DC-AB4B-9241C8A30F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3112" y="1380856"/>
            <a:ext cx="4050000" cy="29053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78792F52-614A-67D2-D7FE-C16A25C67F74}"/>
              </a:ext>
            </a:extLst>
          </p:cNvPr>
          <p:cNvSpPr txBox="1"/>
          <p:nvPr/>
        </p:nvSpPr>
        <p:spPr>
          <a:xfrm>
            <a:off x="4573112" y="1635646"/>
            <a:ext cx="1123342" cy="430887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2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CASA</a:t>
            </a:r>
            <a:endParaRPr lang="de-DE" sz="2200" b="1" dirty="0">
              <a:solidFill>
                <a:schemeClr val="tx2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87F12DD-94DF-8F79-0790-0AF5548EC015}"/>
              </a:ext>
            </a:extLst>
          </p:cNvPr>
          <p:cNvSpPr txBox="1"/>
          <p:nvPr/>
        </p:nvSpPr>
        <p:spPr>
          <a:xfrm>
            <a:off x="4573112" y="2156260"/>
            <a:ext cx="381531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SECURING THE DIGITAL SOCIETY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9EE64EC-CE8E-C0DE-1D5D-5FBF9823B96E}"/>
              </a:ext>
            </a:extLst>
          </p:cNvPr>
          <p:cNvSpPr txBox="1"/>
          <p:nvPr/>
        </p:nvSpPr>
        <p:spPr>
          <a:xfrm>
            <a:off x="4474224" y="4325596"/>
            <a:ext cx="20157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sz="8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Gefördert</a:t>
            </a:r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8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seit</a:t>
            </a:r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2019</a:t>
            </a:r>
            <a:endParaRPr lang="de-DE" sz="80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7DBDD28-8BF8-8C4D-8BDF-B527E03C1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8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0716F18-8127-B110-2B91-0243A90B10AD}"/>
              </a:ext>
            </a:extLst>
          </p:cNvPr>
          <p:cNvSpPr txBox="1"/>
          <p:nvPr/>
        </p:nvSpPr>
        <p:spPr>
          <a:xfrm rot="21143993">
            <a:off x="7449011" y="3930820"/>
            <a:ext cx="1525246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 err="1">
                <a:solidFill>
                  <a:schemeClr val="tx2"/>
                </a:solidFill>
              </a:rPr>
              <a:t>Beide</a:t>
            </a:r>
            <a:r>
              <a:rPr lang="en-US" sz="1013" dirty="0">
                <a:solidFill>
                  <a:schemeClr val="tx2"/>
                </a:solidFill>
              </a:rPr>
              <a:t> Cluster </a:t>
            </a:r>
            <a:r>
              <a:rPr lang="en-US" sz="1013" dirty="0" err="1">
                <a:solidFill>
                  <a:schemeClr val="tx2"/>
                </a:solidFill>
              </a:rPr>
              <a:t>werden</a:t>
            </a:r>
            <a:r>
              <a:rPr lang="en-US" sz="1013" dirty="0">
                <a:solidFill>
                  <a:schemeClr val="tx2"/>
                </a:solidFill>
              </a:rPr>
              <a:t> ab 2026 für </a:t>
            </a:r>
            <a:r>
              <a:rPr lang="en-US" sz="1013" dirty="0" err="1">
                <a:solidFill>
                  <a:schemeClr val="tx2"/>
                </a:solidFill>
              </a:rPr>
              <a:t>weitere</a:t>
            </a:r>
            <a:r>
              <a:rPr lang="en-US" sz="1013" dirty="0">
                <a:solidFill>
                  <a:schemeClr val="tx2"/>
                </a:solidFill>
              </a:rPr>
              <a:t> 7 Jahre </a:t>
            </a:r>
            <a:r>
              <a:rPr lang="en-US" sz="1013" dirty="0" err="1">
                <a:solidFill>
                  <a:schemeClr val="tx2"/>
                </a:solidFill>
              </a:rPr>
              <a:t>gefördert</a:t>
            </a:r>
            <a:r>
              <a:rPr lang="en-US" sz="1013" dirty="0">
                <a:solidFill>
                  <a:schemeClr val="tx2"/>
                </a:solidFill>
              </a:rPr>
              <a:t>.</a:t>
            </a:r>
            <a:endParaRPr lang="de-DE" sz="1013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406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3272D7C9-DC9D-2BC8-F272-654B515F9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8424480" cy="430887"/>
          </a:xfrm>
        </p:spPr>
        <p:txBody>
          <a:bodyPr/>
          <a:lstStyle/>
          <a:p>
            <a:r>
              <a:rPr lang="de-DE" altLang="de-DE" sz="2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RUHR INNOVATION LAB</a:t>
            </a:r>
            <a:endParaRPr lang="de-DE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7DBDD28-8BF8-8C4D-8BDF-B527E03C1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9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BEE01A99-60BC-9F3B-524C-876C0C133C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1017016"/>
            <a:ext cx="3961734" cy="2641156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8F3A79C7-5497-65E8-1DA4-44E9DF69B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50"/>
            <a:ext cx="4104000" cy="3366000"/>
          </a:xfrm>
        </p:spPr>
        <p:txBody>
          <a:bodyPr/>
          <a:lstStyle/>
          <a:p>
            <a:pPr marL="0" lvl="2" indent="0">
              <a:lnSpc>
                <a:spcPct val="100000"/>
              </a:lnSpc>
              <a:buClr>
                <a:srgbClr val="003560"/>
              </a:buClr>
              <a:buSzPct val="130000"/>
              <a:buNone/>
              <a:defRPr/>
            </a:pPr>
            <a:r>
              <a:rPr lang="de-DE" sz="1400" dirty="0"/>
              <a:t>Gemeinsame Bewerbung mit der TU Dortmund als Exzellenzverbund in der Exzellenzstrategie: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Exzellenzcluster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RESOLV, CASA und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 meets Flavor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Antrag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“Think – Try – Transform” bis Mitte November 2025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Mehrtägiger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Ortsbesuch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Mai 2026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Entscheidung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Förderungen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Herbst 2026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Beginn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Förderung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2027</a:t>
            </a:r>
            <a:endParaRPr lang="en-US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485239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 Master RUB">
  <a:themeElements>
    <a:clrScheme name="RUB">
      <a:dk1>
        <a:sysClr val="windowText" lastClr="000000"/>
      </a:dk1>
      <a:lt1>
        <a:sysClr val="window" lastClr="FFFFFF"/>
      </a:lt1>
      <a:dk2>
        <a:srgbClr val="003560"/>
      </a:dk2>
      <a:lt2>
        <a:srgbClr val="8DAE10"/>
      </a:lt2>
      <a:accent1>
        <a:srgbClr val="FFCC00"/>
      </a:accent1>
      <a:accent2>
        <a:srgbClr val="EE7203"/>
      </a:accent2>
      <a:accent3>
        <a:srgbClr val="E6332A"/>
      </a:accent3>
      <a:accent4>
        <a:srgbClr val="B71E3F"/>
      </a:accent4>
      <a:accent5>
        <a:srgbClr val="9C5516"/>
      </a:accent5>
      <a:accent6>
        <a:srgbClr val="59211C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_RUB_03a.potx" id="{C867D821-36E8-4CDA-B68D-4949E463F39D}" vid="{F84F8B3F-9528-42A9-B5AE-3004D541450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RUB-Präsentation-16zu9</Template>
  <TotalTime>0</TotalTime>
  <Words>1368</Words>
  <Application>Microsoft Office PowerPoint</Application>
  <PresentationFormat>Bildschirmpräsentation (16:9)</PresentationFormat>
  <Paragraphs>261</Paragraphs>
  <Slides>29</Slides>
  <Notes>28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4" baseType="lpstr">
      <vt:lpstr>Arial</vt:lpstr>
      <vt:lpstr>Calibri</vt:lpstr>
      <vt:lpstr>Cambria Math</vt:lpstr>
      <vt:lpstr>Wingdings</vt:lpstr>
      <vt:lpstr>PowerPoint Master RUB</vt:lpstr>
      <vt:lpstr>RUHR-UNIVERSITÄT BOCHUM</vt:lpstr>
      <vt:lpstr>PROFIL</vt:lpstr>
      <vt:lpstr>ZAHLEN &amp; FAKTEN ÜBERBLICK</vt:lpstr>
      <vt:lpstr>ZAHLEN &amp; FAKTEN ÜBERBLICK</vt:lpstr>
      <vt:lpstr>ZAHLEN &amp; FAKTEN BUDGET 2024</vt:lpstr>
      <vt:lpstr>FORSCHUNG</vt:lpstr>
      <vt:lpstr>KEY RESEARCH AREAS</vt:lpstr>
      <vt:lpstr>EXZELLENZCLUSTER: GEFÖRDERT IN DER EXZELLENZSTRATEGIE</vt:lpstr>
      <vt:lpstr>RUHR INNOVATION LAB</vt:lpstr>
      <vt:lpstr>FORSCHUNGSBAUTEN FLAGGSCHIFF-PROJEKTE </vt:lpstr>
      <vt:lpstr>LEHREN &amp; LERNEN</vt:lpstr>
      <vt:lpstr>LEITPRINZIP: FORSCHENDES LERNEN</vt:lpstr>
      <vt:lpstr>MISSION: GEMEINSAM LERNEN, LEBEN UND ETWAS ERREICHEN</vt:lpstr>
      <vt:lpstr>TRANSFER</vt:lpstr>
      <vt:lpstr>WISSENS- &amp;  TECHNOLOGIE- TRANSFER</vt:lpstr>
      <vt:lpstr>STARK VERNETZT INTERDISZIPLINÄR</vt:lpstr>
      <vt:lpstr>UNIVERCITY BOCHUM</vt:lpstr>
      <vt:lpstr>UNIVERSITÄTSALLIANZ RUHR</vt:lpstr>
      <vt:lpstr>RESEARCH ALLIANCE RUHR</vt:lpstr>
      <vt:lpstr>THE EUROPEAN UNIVERSITY OF CITIES IN POST-INDUSTRIAL TRANSITION: UNIC </vt:lpstr>
      <vt:lpstr>WORLDWIDE UNIVERSITIES NETWORK</vt:lpstr>
      <vt:lpstr>STRATEGIEN</vt:lpstr>
      <vt:lpstr>DIVERSITÄT</vt:lpstr>
      <vt:lpstr>NACHHALTIGKEIT</vt:lpstr>
      <vt:lpstr>DIGITALE TRANSFORMATION</vt:lpstr>
      <vt:lpstr>INTERNATIONALISIERUNG</vt:lpstr>
      <vt:lpstr>CAMPUS- KULTUR</vt:lpstr>
      <vt:lpstr>ReKtorat</vt:lpstr>
      <vt:lpstr>Endfolie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RUB_Zahlen-Daten-Fakten</dc:title>
  <dc:creator>Dezernat Hochschulkommunikation</dc:creator>
  <cp:lastModifiedBy>Busche, Christian</cp:lastModifiedBy>
  <cp:revision>284</cp:revision>
  <dcterms:created xsi:type="dcterms:W3CDTF">2018-07-02T13:45:44Z</dcterms:created>
  <dcterms:modified xsi:type="dcterms:W3CDTF">2026-03-19T14:05:03Z</dcterms:modified>
</cp:coreProperties>
</file>